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1" r:id="rId4"/>
  </p:sldMasterIdLst>
  <p:notesMasterIdLst>
    <p:notesMasterId r:id="rId19"/>
  </p:notesMasterIdLst>
  <p:sldIdLst>
    <p:sldId id="264" r:id="rId5"/>
    <p:sldId id="265" r:id="rId6"/>
    <p:sldId id="275" r:id="rId7"/>
    <p:sldId id="272" r:id="rId8"/>
    <p:sldId id="276" r:id="rId9"/>
    <p:sldId id="280" r:id="rId10"/>
    <p:sldId id="282" r:id="rId11"/>
    <p:sldId id="268" r:id="rId12"/>
    <p:sldId id="279" r:id="rId13"/>
    <p:sldId id="274" r:id="rId14"/>
    <p:sldId id="266" r:id="rId15"/>
    <p:sldId id="273" r:id="rId16"/>
    <p:sldId id="270" r:id="rId17"/>
    <p:sldId id="269" r:id="rId18"/>
  </p:sldIdLst>
  <p:sldSz cx="9144000" cy="5143500" type="screen16x9"/>
  <p:notesSz cx="6858000" cy="9144000"/>
  <p:defaultTex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userDrawn="1">
          <p15:clr>
            <a:srgbClr val="A4A3A4"/>
          </p15:clr>
        </p15:guide>
        <p15:guide id="2" pos="288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1BD4D53-E235-0BE2-99A0-4E744C0D5952}" name="Jaclyn Stoneham" initials="JS" userId="S::Jaclyn.Stoneham@hee.nhs.uk::37c0c378-a34d-4493-b4fc-6b79a6fd4531" providerId="AD"/>
  <p188:author id="{98623D6D-5584-EA3C-CD7B-F3E46828B7D0}" name="stuart@healthyteenminds.com" initials="st" userId="S::urn:spo:guest#stuart@healthyteenminds.com::" providerId="AD"/>
  <p188:author id="{DC49F57E-FA33-14BB-BCB4-556589C9C9C3}" name="Devon Puttick" initials="DP" userId="S::devon.puttick@hee.nhs.uk::ecf24480-4cfc-4f2b-b5e1-b0a0b33e838c" providerId="AD"/>
  <p188:author id="{4375A492-A5B7-B14E-FC73-61469F4A05E7}" name="Inderpal Bharj" initials="IB" userId="S::Inderpal.Bharj@hee.nhs.uk::50c530f8-d400-4a3a-b3b0-65041d03c55a" providerId="AD"/>
  <p188:author id="{45A93494-2D3F-FEF9-2A69-4F96F2F98416}" name="WHITTINGTON, Adrian (NHS ENGLAND - X24)" initials="WX" userId="S::adrian.whittington@nhs.net::339f0164-edb1-4a62-a77f-2663850e84fa" providerId="AD"/>
  <p188:author id="{F8DEEFB6-7783-3740-ACE8-BA8D72FAC9CB}" name="Inderpal Bharj" initials="IB" userId="S::inderpal.bharj@hee.nhs.uk::50c530f8-d400-4a3a-b3b0-65041d03c55a" providerId="AD"/>
  <p188:author id="{F79230B8-C767-3A95-EB27-DF884CC4B393}" name="Devon Puttick" initials="DP" userId="S::Devon.Puttick@hee.nhs.uk::ecf24480-4cfc-4f2b-b5e1-b0a0b33e838c" providerId="AD"/>
  <p188:author id="{4F25E1D3-00C5-E9B6-3399-FACD7EEA1FCC}" name="WHITTINGTON, Adrian (NHS ENGLAND &amp; NHS IMPROVEMENT - X24)" initials="WX" userId="S::adrian.whittington_nhs.net#ext#@healtheducationengland.onmicrosoft.com::f2ed534a-07da-4ccd-aaff-475b29696f58" providerId="AD"/>
  <p188:author id="{B46319D5-DF92-0196-DC47-C4D5E550F56B}" name="STONEHAM, Jaclyn (SUSSEX PARTNERSHIP NHS FOUNDATION TRUST)" initials="ST" userId="S::jaclyn.stoneham_nhs.net#ext#@hee.nhs.uk::ba309934-d492-473e-87b8-387c21588b30" providerId="AD"/>
  <p188:author id="{3557FAF1-E889-58F9-B01F-05B43BB713CB}" name="BLAKEMORE, Kimberley (NHS ENGLAND - T1510)" initials="KB" userId="S::kimberley.blakemore1@nhs.net::bae0a154-9129-4f16-9936-d797ae2d3d99" providerId="AD"/>
  <p188:author id="{1D39CAFA-DCD3-53C6-DA1E-002CD58D2704}" name="STONEHAM, Jaclyn (NHS ENGLAND - T1510)" initials="JS" userId="S::jaclyn.stoneham1@nhs.net::98a7384a-cd18-4cf6-a65e-234be6813cf8"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3333"/>
    <a:srgbClr val="7030A0"/>
    <a:srgbClr val="141B2B"/>
    <a:srgbClr val="FD7B38"/>
    <a:srgbClr val="F9B13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DC9C000-E077-1191-D8AD-96EB0BE6B717}" v="63" dt="2025-10-07T10:56:59.702"/>
    <p1510:client id="{F3A59043-F716-42ED-BE62-8F22E9FA4DEF}" v="1" dt="2025-10-07T10:59:43.96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28" d="100"/>
          <a:sy n="128" d="100"/>
        </p:scale>
        <p:origin x="1134" y="330"/>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8/10/relationships/authors" Target="authors.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WHITTINGTON, Adrian (NHS ENGLAND)" userId="S::adrian.whittington@nhs.net::339f0164-edb1-4a62-a77f-2663850e84fa" providerId="AD" clId="Web-{8F5176C5-9ED1-966F-BBF7-FF21CFFF9062}"/>
    <pc:docChg chg="modSld">
      <pc:chgData name="WHITTINGTON, Adrian (NHS ENGLAND)" userId="S::adrian.whittington@nhs.net::339f0164-edb1-4a62-a77f-2663850e84fa" providerId="AD" clId="Web-{8F5176C5-9ED1-966F-BBF7-FF21CFFF9062}" dt="2025-09-16T13:03:31.220" v="19" actId="20577"/>
      <pc:docMkLst>
        <pc:docMk/>
      </pc:docMkLst>
      <pc:sldChg chg="modSp">
        <pc:chgData name="WHITTINGTON, Adrian (NHS ENGLAND)" userId="S::adrian.whittington@nhs.net::339f0164-edb1-4a62-a77f-2663850e84fa" providerId="AD" clId="Web-{8F5176C5-9ED1-966F-BBF7-FF21CFFF9062}" dt="2025-09-16T13:02:52.392" v="5" actId="20577"/>
        <pc:sldMkLst>
          <pc:docMk/>
          <pc:sldMk cId="3733356213" sldId="275"/>
        </pc:sldMkLst>
        <pc:spChg chg="mod">
          <ac:chgData name="WHITTINGTON, Adrian (NHS ENGLAND)" userId="S::adrian.whittington@nhs.net::339f0164-edb1-4a62-a77f-2663850e84fa" providerId="AD" clId="Web-{8F5176C5-9ED1-966F-BBF7-FF21CFFF9062}" dt="2025-09-16T13:02:52.392" v="5" actId="20577"/>
          <ac:spMkLst>
            <pc:docMk/>
            <pc:sldMk cId="3733356213" sldId="275"/>
            <ac:spMk id="15" creationId="{975A411F-8614-2E6F-7556-027E319BCDAA}"/>
          </ac:spMkLst>
        </pc:spChg>
      </pc:sldChg>
      <pc:sldChg chg="modSp">
        <pc:chgData name="WHITTINGTON, Adrian (NHS ENGLAND)" userId="S::adrian.whittington@nhs.net::339f0164-edb1-4a62-a77f-2663850e84fa" providerId="AD" clId="Web-{8F5176C5-9ED1-966F-BBF7-FF21CFFF9062}" dt="2025-09-16T13:03:31.220" v="19" actId="20577"/>
        <pc:sldMkLst>
          <pc:docMk/>
          <pc:sldMk cId="3812898305" sldId="280"/>
        </pc:sldMkLst>
        <pc:spChg chg="mod">
          <ac:chgData name="WHITTINGTON, Adrian (NHS ENGLAND)" userId="S::adrian.whittington@nhs.net::339f0164-edb1-4a62-a77f-2663850e84fa" providerId="AD" clId="Web-{8F5176C5-9ED1-966F-BBF7-FF21CFFF9062}" dt="2025-09-16T13:03:31.220" v="19" actId="20577"/>
          <ac:spMkLst>
            <pc:docMk/>
            <pc:sldMk cId="3812898305" sldId="280"/>
            <ac:spMk id="2" creationId="{7F670AE0-1CD5-1038-8DEE-4CC43DA99758}"/>
          </ac:spMkLst>
        </pc:spChg>
      </pc:sldChg>
    </pc:docChg>
  </pc:docChgLst>
  <pc:docChgLst>
    <pc:chgData name="ADAMSON, Kaye (NHS ENGLAND)" userId="S::kaye.adamson3@nhs.net::b4016299-0a4b-43b7-a454-32ba4e8131a2" providerId="AD" clId="Web-{BCD1139C-96BC-020C-40A8-EE568D465B4D}"/>
    <pc:docChg chg="modSld">
      <pc:chgData name="ADAMSON, Kaye (NHS ENGLAND)" userId="S::kaye.adamson3@nhs.net::b4016299-0a4b-43b7-a454-32ba4e8131a2" providerId="AD" clId="Web-{BCD1139C-96BC-020C-40A8-EE568D465B4D}" dt="2025-09-11T13:05:04.268" v="2" actId="20577"/>
      <pc:docMkLst>
        <pc:docMk/>
      </pc:docMkLst>
      <pc:sldChg chg="modSp modCm">
        <pc:chgData name="ADAMSON, Kaye (NHS ENGLAND)" userId="S::kaye.adamson3@nhs.net::b4016299-0a4b-43b7-a454-32ba4e8131a2" providerId="AD" clId="Web-{BCD1139C-96BC-020C-40A8-EE568D465B4D}" dt="2025-09-11T13:05:04.268" v="2" actId="20577"/>
        <pc:sldMkLst>
          <pc:docMk/>
          <pc:sldMk cId="1231812790" sldId="276"/>
        </pc:sldMkLst>
        <pc:spChg chg="mod">
          <ac:chgData name="ADAMSON, Kaye (NHS ENGLAND)" userId="S::kaye.adamson3@nhs.net::b4016299-0a4b-43b7-a454-32ba4e8131a2" providerId="AD" clId="Web-{BCD1139C-96BC-020C-40A8-EE568D465B4D}" dt="2025-09-11T13:05:04.268" v="2" actId="20577"/>
          <ac:spMkLst>
            <pc:docMk/>
            <pc:sldMk cId="1231812790" sldId="276"/>
            <ac:spMk id="2" creationId="{7F670AE0-1CD5-1038-8DEE-4CC43DA99758}"/>
          </ac:spMkLst>
        </pc:spChg>
        <pc:extLst>
          <p:ext xmlns:p="http://schemas.openxmlformats.org/presentationml/2006/main" uri="{D6D511B9-2390-475A-947B-AFAB55BFBCF1}">
            <pc226:cmChg xmlns:pc226="http://schemas.microsoft.com/office/powerpoint/2022/06/main/command" chg="mod">
              <pc226:chgData name="ADAMSON, Kaye (NHS ENGLAND)" userId="S::kaye.adamson3@nhs.net::b4016299-0a4b-43b7-a454-32ba4e8131a2" providerId="AD" clId="Web-{BCD1139C-96BC-020C-40A8-EE568D465B4D}" dt="2025-09-11T13:04:46.299" v="1" actId="20577"/>
              <pc2:cmMkLst xmlns:pc2="http://schemas.microsoft.com/office/powerpoint/2019/9/main/command">
                <pc:docMk/>
                <pc:sldMk cId="1231812790" sldId="276"/>
                <pc2:cmMk id="{9C23551F-EB33-4812-85BA-51590A71ADE3}"/>
              </pc2:cmMkLst>
            </pc226:cmChg>
          </p:ext>
        </pc:extLst>
      </pc:sldChg>
    </pc:docChg>
  </pc:docChgLst>
  <pc:docChgLst>
    <pc:chgData name="STONEHAM, Jaclyn (NHS ENGLAND)" userId="98a7384a-cd18-4cf6-a65e-234be6813cf8" providerId="ADAL" clId="{F3A59043-F716-42ED-BE62-8F22E9FA4DEF}"/>
    <pc:docChg chg="mod">
      <pc:chgData name="STONEHAM, Jaclyn (NHS ENGLAND)" userId="98a7384a-cd18-4cf6-a65e-234be6813cf8" providerId="ADAL" clId="{F3A59043-F716-42ED-BE62-8F22E9FA4DEF}" dt="2025-10-07T10:59:35.435" v="0"/>
      <pc:docMkLst>
        <pc:docMk/>
      </pc:docMkLst>
    </pc:docChg>
  </pc:docChgLst>
  <pc:docChgLst>
    <pc:chgData name="STONEHAM, Jaclyn (NHS ENGLAND)" userId="S::jaclyn.stoneham1@nhs.net::98a7384a-cd18-4cf6-a65e-234be6813cf8" providerId="AD" clId="Web-{4DC9C000-E077-1191-D8AD-96EB0BE6B717}"/>
    <pc:docChg chg="modSld">
      <pc:chgData name="STONEHAM, Jaclyn (NHS ENGLAND)" userId="S::jaclyn.stoneham1@nhs.net::98a7384a-cd18-4cf6-a65e-234be6813cf8" providerId="AD" clId="Web-{4DC9C000-E077-1191-D8AD-96EB0BE6B717}" dt="2025-10-07T10:56:59.702" v="33" actId="20577"/>
      <pc:docMkLst>
        <pc:docMk/>
      </pc:docMkLst>
      <pc:sldChg chg="modSp">
        <pc:chgData name="STONEHAM, Jaclyn (NHS ENGLAND)" userId="S::jaclyn.stoneham1@nhs.net::98a7384a-cd18-4cf6-a65e-234be6813cf8" providerId="AD" clId="Web-{4DC9C000-E077-1191-D8AD-96EB0BE6B717}" dt="2025-10-07T10:50:53.072" v="9" actId="1076"/>
        <pc:sldMkLst>
          <pc:docMk/>
          <pc:sldMk cId="318272884" sldId="264"/>
        </pc:sldMkLst>
        <pc:picChg chg="mod modCrop">
          <ac:chgData name="STONEHAM, Jaclyn (NHS ENGLAND)" userId="S::jaclyn.stoneham1@nhs.net::98a7384a-cd18-4cf6-a65e-234be6813cf8" providerId="AD" clId="Web-{4DC9C000-E077-1191-D8AD-96EB0BE6B717}" dt="2025-10-07T10:50:53.072" v="9" actId="1076"/>
          <ac:picMkLst>
            <pc:docMk/>
            <pc:sldMk cId="318272884" sldId="264"/>
            <ac:picMk id="3" creationId="{A6B3391E-FDE6-421C-E538-6BB0C0C7253F}"/>
          </ac:picMkLst>
        </pc:picChg>
      </pc:sldChg>
      <pc:sldChg chg="modSp">
        <pc:chgData name="STONEHAM, Jaclyn (NHS ENGLAND)" userId="S::jaclyn.stoneham1@nhs.net::98a7384a-cd18-4cf6-a65e-234be6813cf8" providerId="AD" clId="Web-{4DC9C000-E077-1191-D8AD-96EB0BE6B717}" dt="2025-10-07T10:55:36.220" v="31" actId="1076"/>
        <pc:sldMkLst>
          <pc:docMk/>
          <pc:sldMk cId="1170601090" sldId="268"/>
        </pc:sldMkLst>
        <pc:spChg chg="mod">
          <ac:chgData name="STONEHAM, Jaclyn (NHS ENGLAND)" userId="S::jaclyn.stoneham1@nhs.net::98a7384a-cd18-4cf6-a65e-234be6813cf8" providerId="AD" clId="Web-{4DC9C000-E077-1191-D8AD-96EB0BE6B717}" dt="2025-10-07T10:55:36.220" v="31" actId="1076"/>
          <ac:spMkLst>
            <pc:docMk/>
            <pc:sldMk cId="1170601090" sldId="268"/>
            <ac:spMk id="2" creationId="{2CD88302-4157-9885-1236-DD1007E817D2}"/>
          </ac:spMkLst>
        </pc:spChg>
      </pc:sldChg>
      <pc:sldChg chg="modSp">
        <pc:chgData name="STONEHAM, Jaclyn (NHS ENGLAND)" userId="S::jaclyn.stoneham1@nhs.net::98a7384a-cd18-4cf6-a65e-234be6813cf8" providerId="AD" clId="Web-{4DC9C000-E077-1191-D8AD-96EB0BE6B717}" dt="2025-10-07T10:56:59.702" v="33" actId="20577"/>
        <pc:sldMkLst>
          <pc:docMk/>
          <pc:sldMk cId="2783812898" sldId="273"/>
        </pc:sldMkLst>
        <pc:spChg chg="mod">
          <ac:chgData name="STONEHAM, Jaclyn (NHS ENGLAND)" userId="S::jaclyn.stoneham1@nhs.net::98a7384a-cd18-4cf6-a65e-234be6813cf8" providerId="AD" clId="Web-{4DC9C000-E077-1191-D8AD-96EB0BE6B717}" dt="2025-10-07T10:56:59.702" v="33" actId="20577"/>
          <ac:spMkLst>
            <pc:docMk/>
            <pc:sldMk cId="2783812898" sldId="273"/>
            <ac:spMk id="2" creationId="{7F670AE0-1CD5-1038-8DEE-4CC43DA99758}"/>
          </ac:spMkLst>
        </pc:spChg>
      </pc:sldChg>
      <pc:sldChg chg="modSp">
        <pc:chgData name="STONEHAM, Jaclyn (NHS ENGLAND)" userId="S::jaclyn.stoneham1@nhs.net::98a7384a-cd18-4cf6-a65e-234be6813cf8" providerId="AD" clId="Web-{4DC9C000-E077-1191-D8AD-96EB0BE6B717}" dt="2025-10-07T10:53:12.778" v="21" actId="20577"/>
        <pc:sldMkLst>
          <pc:docMk/>
          <pc:sldMk cId="3670480501" sldId="274"/>
        </pc:sldMkLst>
        <pc:spChg chg="mod">
          <ac:chgData name="STONEHAM, Jaclyn (NHS ENGLAND)" userId="S::jaclyn.stoneham1@nhs.net::98a7384a-cd18-4cf6-a65e-234be6813cf8" providerId="AD" clId="Web-{4DC9C000-E077-1191-D8AD-96EB0BE6B717}" dt="2025-10-07T10:53:12.778" v="21" actId="20577"/>
          <ac:spMkLst>
            <pc:docMk/>
            <pc:sldMk cId="3670480501" sldId="274"/>
            <ac:spMk id="17" creationId="{B73C89D5-9416-47C8-9BF0-C69103B2B7C3}"/>
          </ac:spMkLst>
        </pc:spChg>
      </pc:sldChg>
      <pc:sldChg chg="modSp">
        <pc:chgData name="STONEHAM, Jaclyn (NHS ENGLAND)" userId="S::jaclyn.stoneham1@nhs.net::98a7384a-cd18-4cf6-a65e-234be6813cf8" providerId="AD" clId="Web-{4DC9C000-E077-1191-D8AD-96EB0BE6B717}" dt="2025-10-07T10:51:33.620" v="11" actId="20577"/>
        <pc:sldMkLst>
          <pc:docMk/>
          <pc:sldMk cId="1231812790" sldId="276"/>
        </pc:sldMkLst>
        <pc:spChg chg="mod">
          <ac:chgData name="STONEHAM, Jaclyn (NHS ENGLAND)" userId="S::jaclyn.stoneham1@nhs.net::98a7384a-cd18-4cf6-a65e-234be6813cf8" providerId="AD" clId="Web-{4DC9C000-E077-1191-D8AD-96EB0BE6B717}" dt="2025-10-07T10:51:33.620" v="11" actId="20577"/>
          <ac:spMkLst>
            <pc:docMk/>
            <pc:sldMk cId="1231812790" sldId="276"/>
            <ac:spMk id="2" creationId="{7F670AE0-1CD5-1038-8DEE-4CC43DA99758}"/>
          </ac:spMkLst>
        </pc:spChg>
      </pc:sldChg>
      <pc:sldChg chg="modSp">
        <pc:chgData name="STONEHAM, Jaclyn (NHS ENGLAND)" userId="S::jaclyn.stoneham1@nhs.net::98a7384a-cd18-4cf6-a65e-234be6813cf8" providerId="AD" clId="Web-{4DC9C000-E077-1191-D8AD-96EB0BE6B717}" dt="2025-10-07T10:52:46.700" v="19" actId="20577"/>
        <pc:sldMkLst>
          <pc:docMk/>
          <pc:sldMk cId="2774060069" sldId="279"/>
        </pc:sldMkLst>
        <pc:spChg chg="mod">
          <ac:chgData name="STONEHAM, Jaclyn (NHS ENGLAND)" userId="S::jaclyn.stoneham1@nhs.net::98a7384a-cd18-4cf6-a65e-234be6813cf8" providerId="AD" clId="Web-{4DC9C000-E077-1191-D8AD-96EB0BE6B717}" dt="2025-10-07T10:52:46.700" v="19" actId="20577"/>
          <ac:spMkLst>
            <pc:docMk/>
            <pc:sldMk cId="2774060069" sldId="279"/>
            <ac:spMk id="2" creationId="{2CD88302-4157-9885-1236-DD1007E817D2}"/>
          </ac:spMkLst>
        </pc:spChg>
      </pc:sldChg>
      <pc:sldChg chg="modSp">
        <pc:chgData name="STONEHAM, Jaclyn (NHS ENGLAND)" userId="S::jaclyn.stoneham1@nhs.net::98a7384a-cd18-4cf6-a65e-234be6813cf8" providerId="AD" clId="Web-{4DC9C000-E077-1191-D8AD-96EB0BE6B717}" dt="2025-10-07T10:55:06.808" v="28" actId="20577"/>
        <pc:sldMkLst>
          <pc:docMk/>
          <pc:sldMk cId="3812898305" sldId="280"/>
        </pc:sldMkLst>
        <pc:spChg chg="mod">
          <ac:chgData name="STONEHAM, Jaclyn (NHS ENGLAND)" userId="S::jaclyn.stoneham1@nhs.net::98a7384a-cd18-4cf6-a65e-234be6813cf8" providerId="AD" clId="Web-{4DC9C000-E077-1191-D8AD-96EB0BE6B717}" dt="2025-10-07T10:55:06.808" v="28" actId="20577"/>
          <ac:spMkLst>
            <pc:docMk/>
            <pc:sldMk cId="3812898305" sldId="280"/>
            <ac:spMk id="2" creationId="{7F670AE0-1CD5-1038-8DEE-4CC43DA99758}"/>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F4E51F4-3DB2-4349-BEAC-EC59077AE706}" type="datetimeFigureOut">
              <a:rPr lang="en-US" smtClean="0"/>
              <a:t>10/7/2025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DC35914-1693-1144-9887-F3137DA32060}" type="slidenum">
              <a:rPr lang="en-US" smtClean="0"/>
              <a:t>‹#›</a:t>
            </a:fld>
            <a:endParaRPr lang="en-US"/>
          </a:p>
        </p:txBody>
      </p:sp>
    </p:spTree>
    <p:extLst>
      <p:ext uri="{BB962C8B-B14F-4D97-AF65-F5344CB8AC3E}">
        <p14:creationId xmlns:p14="http://schemas.microsoft.com/office/powerpoint/2010/main" val="34566198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EDC35914-1693-1144-9887-F3137DA32060}" type="slidenum">
              <a:rPr lang="en-US" smtClean="0"/>
              <a:t>9</a:t>
            </a:fld>
            <a:endParaRPr lang="en-US"/>
          </a:p>
        </p:txBody>
      </p:sp>
    </p:spTree>
    <p:extLst>
      <p:ext uri="{BB962C8B-B14F-4D97-AF65-F5344CB8AC3E}">
        <p14:creationId xmlns:p14="http://schemas.microsoft.com/office/powerpoint/2010/main" val="36290230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6AD678-0CBA-4DA7-A65C-B42B1B2EFDC5}"/>
              </a:ext>
            </a:extLst>
          </p:cNvPr>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endParaRPr lang="en-GB"/>
          </a:p>
        </p:txBody>
      </p:sp>
      <p:sp>
        <p:nvSpPr>
          <p:cNvPr id="3" name="Subtitle 2">
            <a:extLst>
              <a:ext uri="{FF2B5EF4-FFF2-40B4-BE49-F238E27FC236}">
                <a16:creationId xmlns:a16="http://schemas.microsoft.com/office/drawing/2014/main" id="{DAC389ED-A562-4613-A625-4AE83E6A42B7}"/>
              </a:ext>
            </a:extLst>
          </p:cNvPr>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133C08CA-E604-4067-A538-5719909D8A81}"/>
              </a:ext>
            </a:extLst>
          </p:cNvPr>
          <p:cNvSpPr>
            <a:spLocks noGrp="1"/>
          </p:cNvSpPr>
          <p:nvPr>
            <p:ph type="dt" sz="half" idx="10"/>
          </p:nvPr>
        </p:nvSpPr>
        <p:spPr/>
        <p:txBody>
          <a:bodyPr/>
          <a:lstStyle/>
          <a:p>
            <a:fld id="{405BCF5D-2314-4142-86A0-6E6FFFEB052A}" type="datetimeFigureOut">
              <a:rPr lang="en-GB" smtClean="0"/>
              <a:t>07/10/2025</a:t>
            </a:fld>
            <a:endParaRPr lang="en-GB"/>
          </a:p>
        </p:txBody>
      </p:sp>
      <p:sp>
        <p:nvSpPr>
          <p:cNvPr id="5" name="Footer Placeholder 4">
            <a:extLst>
              <a:ext uri="{FF2B5EF4-FFF2-40B4-BE49-F238E27FC236}">
                <a16:creationId xmlns:a16="http://schemas.microsoft.com/office/drawing/2014/main" id="{076FDF1A-9A63-45E1-9217-34F578713849}"/>
              </a:ext>
            </a:extLst>
          </p:cNvPr>
          <p:cNvSpPr>
            <a:spLocks noGrp="1"/>
          </p:cNvSpPr>
          <p:nvPr>
            <p:ph type="ftr" sz="quarter" idx="11"/>
          </p:nvPr>
        </p:nvSpPr>
        <p:spPr/>
        <p:txBody>
          <a:bodyPr/>
          <a:lstStyle/>
          <a:p>
            <a:r>
              <a:rPr lang="en-GB"/>
              <a:t>1</a:t>
            </a:r>
          </a:p>
        </p:txBody>
      </p:sp>
      <p:sp>
        <p:nvSpPr>
          <p:cNvPr id="6" name="Slide Number Placeholder 5">
            <a:extLst>
              <a:ext uri="{FF2B5EF4-FFF2-40B4-BE49-F238E27FC236}">
                <a16:creationId xmlns:a16="http://schemas.microsoft.com/office/drawing/2014/main" id="{91847BF5-0CDD-4F06-BE5B-9BCBFBE7AE25}"/>
              </a:ext>
            </a:extLst>
          </p:cNvPr>
          <p:cNvSpPr>
            <a:spLocks noGrp="1"/>
          </p:cNvSpPr>
          <p:nvPr>
            <p:ph type="sldNum" sz="quarter" idx="12"/>
          </p:nvPr>
        </p:nvSpPr>
        <p:spPr/>
        <p:txBody>
          <a:bodyPr/>
          <a:lstStyle/>
          <a:p>
            <a:fld id="{6B3A1EAE-D8C3-46FE-BC3C-A85321376529}" type="slidenum">
              <a:rPr lang="en-GB" smtClean="0"/>
              <a:t>‹#›</a:t>
            </a:fld>
            <a:endParaRPr lang="en-GB"/>
          </a:p>
        </p:txBody>
      </p:sp>
    </p:spTree>
    <p:extLst>
      <p:ext uri="{BB962C8B-B14F-4D97-AF65-F5344CB8AC3E}">
        <p14:creationId xmlns:p14="http://schemas.microsoft.com/office/powerpoint/2010/main" val="1871231855"/>
      </p:ext>
    </p:extLst>
  </p:cSld>
  <p:clrMapOvr>
    <a:masterClrMapping/>
  </p:clrMapOvr>
  <p:hf sldNum="0" hd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27CA96-2E41-44BA-8F65-7FB0AC85EF84}"/>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8B48B0CF-943F-49E5-A5D0-E927012E9EF9}"/>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901CA6F-2B1C-4D1B-BECB-BB42F9EDF287}"/>
              </a:ext>
            </a:extLst>
          </p:cNvPr>
          <p:cNvSpPr>
            <a:spLocks noGrp="1"/>
          </p:cNvSpPr>
          <p:nvPr>
            <p:ph type="dt" sz="half" idx="10"/>
          </p:nvPr>
        </p:nvSpPr>
        <p:spPr/>
        <p:txBody>
          <a:bodyPr/>
          <a:lstStyle/>
          <a:p>
            <a:fld id="{405BCF5D-2314-4142-86A0-6E6FFFEB052A}" type="datetimeFigureOut">
              <a:rPr lang="en-GB" smtClean="0"/>
              <a:t>07/10/2025</a:t>
            </a:fld>
            <a:endParaRPr lang="en-GB"/>
          </a:p>
        </p:txBody>
      </p:sp>
      <p:sp>
        <p:nvSpPr>
          <p:cNvPr id="5" name="Footer Placeholder 4">
            <a:extLst>
              <a:ext uri="{FF2B5EF4-FFF2-40B4-BE49-F238E27FC236}">
                <a16:creationId xmlns:a16="http://schemas.microsoft.com/office/drawing/2014/main" id="{96B69454-FE1A-45F9-9DA4-3E36FDC1AEF2}"/>
              </a:ext>
            </a:extLst>
          </p:cNvPr>
          <p:cNvSpPr>
            <a:spLocks noGrp="1"/>
          </p:cNvSpPr>
          <p:nvPr>
            <p:ph type="ftr" sz="quarter" idx="11"/>
          </p:nvPr>
        </p:nvSpPr>
        <p:spPr/>
        <p:txBody>
          <a:bodyPr/>
          <a:lstStyle/>
          <a:p>
            <a:r>
              <a:rPr lang="en-GB"/>
              <a:t>1</a:t>
            </a:r>
          </a:p>
        </p:txBody>
      </p:sp>
      <p:sp>
        <p:nvSpPr>
          <p:cNvPr id="6" name="Slide Number Placeholder 5">
            <a:extLst>
              <a:ext uri="{FF2B5EF4-FFF2-40B4-BE49-F238E27FC236}">
                <a16:creationId xmlns:a16="http://schemas.microsoft.com/office/drawing/2014/main" id="{DB004042-DED8-4EB3-B22F-F692935B718A}"/>
              </a:ext>
            </a:extLst>
          </p:cNvPr>
          <p:cNvSpPr>
            <a:spLocks noGrp="1"/>
          </p:cNvSpPr>
          <p:nvPr>
            <p:ph type="sldNum" sz="quarter" idx="12"/>
          </p:nvPr>
        </p:nvSpPr>
        <p:spPr/>
        <p:txBody>
          <a:bodyPr/>
          <a:lstStyle/>
          <a:p>
            <a:fld id="{6B3A1EAE-D8C3-46FE-BC3C-A85321376529}" type="slidenum">
              <a:rPr lang="en-GB" smtClean="0"/>
              <a:t>‹#›</a:t>
            </a:fld>
            <a:endParaRPr lang="en-GB"/>
          </a:p>
        </p:txBody>
      </p:sp>
    </p:spTree>
    <p:extLst>
      <p:ext uri="{BB962C8B-B14F-4D97-AF65-F5344CB8AC3E}">
        <p14:creationId xmlns:p14="http://schemas.microsoft.com/office/powerpoint/2010/main" val="269298090"/>
      </p:ext>
    </p:extLst>
  </p:cSld>
  <p:clrMapOvr>
    <a:masterClrMapping/>
  </p:clrMapOvr>
  <p:hf sldNum="0" hd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31D4096-03AD-4D4E-8908-D34C821DB137}"/>
              </a:ext>
            </a:extLst>
          </p:cNvPr>
          <p:cNvSpPr>
            <a:spLocks noGrp="1"/>
          </p:cNvSpPr>
          <p:nvPr>
            <p:ph type="title" orient="vert"/>
          </p:nvPr>
        </p:nvSpPr>
        <p:spPr>
          <a:xfrm>
            <a:off x="6543675" y="273844"/>
            <a:ext cx="1971675" cy="4358879"/>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CB8A9458-27F6-4BA5-8CBD-7AB2212F6275}"/>
              </a:ext>
            </a:extLst>
          </p:cNvPr>
          <p:cNvSpPr>
            <a:spLocks noGrp="1"/>
          </p:cNvSpPr>
          <p:nvPr>
            <p:ph type="body" orient="vert" idx="1"/>
          </p:nvPr>
        </p:nvSpPr>
        <p:spPr>
          <a:xfrm>
            <a:off x="628650" y="273844"/>
            <a:ext cx="5800725" cy="435887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832C5D3-E1DF-422F-B8BB-3925486B3A0B}"/>
              </a:ext>
            </a:extLst>
          </p:cNvPr>
          <p:cNvSpPr>
            <a:spLocks noGrp="1"/>
          </p:cNvSpPr>
          <p:nvPr>
            <p:ph type="dt" sz="half" idx="10"/>
          </p:nvPr>
        </p:nvSpPr>
        <p:spPr/>
        <p:txBody>
          <a:bodyPr/>
          <a:lstStyle/>
          <a:p>
            <a:fld id="{405BCF5D-2314-4142-86A0-6E6FFFEB052A}" type="datetimeFigureOut">
              <a:rPr lang="en-GB" smtClean="0"/>
              <a:t>07/10/2025</a:t>
            </a:fld>
            <a:endParaRPr lang="en-GB"/>
          </a:p>
        </p:txBody>
      </p:sp>
      <p:sp>
        <p:nvSpPr>
          <p:cNvPr id="5" name="Footer Placeholder 4">
            <a:extLst>
              <a:ext uri="{FF2B5EF4-FFF2-40B4-BE49-F238E27FC236}">
                <a16:creationId xmlns:a16="http://schemas.microsoft.com/office/drawing/2014/main" id="{DBBF92BC-7581-47D2-A2CA-AE0DE45732AD}"/>
              </a:ext>
            </a:extLst>
          </p:cNvPr>
          <p:cNvSpPr>
            <a:spLocks noGrp="1"/>
          </p:cNvSpPr>
          <p:nvPr>
            <p:ph type="ftr" sz="quarter" idx="11"/>
          </p:nvPr>
        </p:nvSpPr>
        <p:spPr/>
        <p:txBody>
          <a:bodyPr/>
          <a:lstStyle/>
          <a:p>
            <a:r>
              <a:rPr lang="en-GB"/>
              <a:t>1</a:t>
            </a:r>
          </a:p>
        </p:txBody>
      </p:sp>
      <p:sp>
        <p:nvSpPr>
          <p:cNvPr id="6" name="Slide Number Placeholder 5">
            <a:extLst>
              <a:ext uri="{FF2B5EF4-FFF2-40B4-BE49-F238E27FC236}">
                <a16:creationId xmlns:a16="http://schemas.microsoft.com/office/drawing/2014/main" id="{8745F05C-7B88-4041-8108-5FFFD08744A7}"/>
              </a:ext>
            </a:extLst>
          </p:cNvPr>
          <p:cNvSpPr>
            <a:spLocks noGrp="1"/>
          </p:cNvSpPr>
          <p:nvPr>
            <p:ph type="sldNum" sz="quarter" idx="12"/>
          </p:nvPr>
        </p:nvSpPr>
        <p:spPr/>
        <p:txBody>
          <a:bodyPr/>
          <a:lstStyle/>
          <a:p>
            <a:fld id="{6B3A1EAE-D8C3-46FE-BC3C-A85321376529}" type="slidenum">
              <a:rPr lang="en-GB" smtClean="0"/>
              <a:t>‹#›</a:t>
            </a:fld>
            <a:endParaRPr lang="en-GB"/>
          </a:p>
        </p:txBody>
      </p:sp>
    </p:spTree>
    <p:extLst>
      <p:ext uri="{BB962C8B-B14F-4D97-AF65-F5344CB8AC3E}">
        <p14:creationId xmlns:p14="http://schemas.microsoft.com/office/powerpoint/2010/main" val="1741399700"/>
      </p:ext>
    </p:extLst>
  </p:cSld>
  <p:clrMapOvr>
    <a:masterClrMapping/>
  </p:clrMapOvr>
  <p:hf sldNum="0" hd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13267D-2D68-4F95-B577-CEF33D9B1194}"/>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9F53779-E28A-4E7D-81AF-8C61792CB9DF}"/>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1F02261-A4E1-4986-A0DF-0BBC8DE3689D}"/>
              </a:ext>
            </a:extLst>
          </p:cNvPr>
          <p:cNvSpPr>
            <a:spLocks noGrp="1"/>
          </p:cNvSpPr>
          <p:nvPr>
            <p:ph type="dt" sz="half" idx="10"/>
          </p:nvPr>
        </p:nvSpPr>
        <p:spPr/>
        <p:txBody>
          <a:bodyPr/>
          <a:lstStyle/>
          <a:p>
            <a:fld id="{405BCF5D-2314-4142-86A0-6E6FFFEB052A}" type="datetimeFigureOut">
              <a:rPr lang="en-GB" smtClean="0"/>
              <a:t>07/10/2025</a:t>
            </a:fld>
            <a:endParaRPr lang="en-GB"/>
          </a:p>
        </p:txBody>
      </p:sp>
      <p:sp>
        <p:nvSpPr>
          <p:cNvPr id="5" name="Footer Placeholder 4">
            <a:extLst>
              <a:ext uri="{FF2B5EF4-FFF2-40B4-BE49-F238E27FC236}">
                <a16:creationId xmlns:a16="http://schemas.microsoft.com/office/drawing/2014/main" id="{C14F3E4D-C40A-4768-A874-D99E82898964}"/>
              </a:ext>
            </a:extLst>
          </p:cNvPr>
          <p:cNvSpPr>
            <a:spLocks noGrp="1"/>
          </p:cNvSpPr>
          <p:nvPr>
            <p:ph type="ftr" sz="quarter" idx="11"/>
          </p:nvPr>
        </p:nvSpPr>
        <p:spPr/>
        <p:txBody>
          <a:bodyPr/>
          <a:lstStyle/>
          <a:p>
            <a:r>
              <a:rPr lang="en-GB"/>
              <a:t>1</a:t>
            </a:r>
          </a:p>
        </p:txBody>
      </p:sp>
      <p:sp>
        <p:nvSpPr>
          <p:cNvPr id="6" name="Slide Number Placeholder 5">
            <a:extLst>
              <a:ext uri="{FF2B5EF4-FFF2-40B4-BE49-F238E27FC236}">
                <a16:creationId xmlns:a16="http://schemas.microsoft.com/office/drawing/2014/main" id="{A25D55AA-ACC8-4A71-A037-D78F3E41C549}"/>
              </a:ext>
            </a:extLst>
          </p:cNvPr>
          <p:cNvSpPr>
            <a:spLocks noGrp="1"/>
          </p:cNvSpPr>
          <p:nvPr>
            <p:ph type="sldNum" sz="quarter" idx="12"/>
          </p:nvPr>
        </p:nvSpPr>
        <p:spPr/>
        <p:txBody>
          <a:bodyPr/>
          <a:lstStyle/>
          <a:p>
            <a:fld id="{6B3A1EAE-D8C3-46FE-BC3C-A85321376529}" type="slidenum">
              <a:rPr lang="en-GB" smtClean="0"/>
              <a:t>‹#›</a:t>
            </a:fld>
            <a:endParaRPr lang="en-GB"/>
          </a:p>
        </p:txBody>
      </p:sp>
    </p:spTree>
    <p:extLst>
      <p:ext uri="{BB962C8B-B14F-4D97-AF65-F5344CB8AC3E}">
        <p14:creationId xmlns:p14="http://schemas.microsoft.com/office/powerpoint/2010/main" val="1068354812"/>
      </p:ext>
    </p:extLst>
  </p:cSld>
  <p:clrMapOvr>
    <a:masterClrMapping/>
  </p:clrMapOvr>
  <p:hf sldNum="0" hd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67F131-6D49-42B9-81FE-D98DF0490E37}"/>
              </a:ext>
            </a:extLst>
          </p:cNvPr>
          <p:cNvSpPr>
            <a:spLocks noGrp="1"/>
          </p:cNvSpPr>
          <p:nvPr>
            <p:ph type="title"/>
          </p:nvPr>
        </p:nvSpPr>
        <p:spPr>
          <a:xfrm>
            <a:off x="623888" y="1282304"/>
            <a:ext cx="7886700" cy="2139553"/>
          </a:xfrm>
        </p:spPr>
        <p:txBody>
          <a:bodyPr anchor="b"/>
          <a:lstStyle>
            <a:lvl1pPr>
              <a:defRPr sz="45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85C00473-5F91-48DC-B95B-EB4D02E7ADAF}"/>
              </a:ext>
            </a:extLst>
          </p:cNvPr>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4413FBD9-5667-4C4C-8FD3-A9F7ECCFED57}"/>
              </a:ext>
            </a:extLst>
          </p:cNvPr>
          <p:cNvSpPr>
            <a:spLocks noGrp="1"/>
          </p:cNvSpPr>
          <p:nvPr>
            <p:ph type="dt" sz="half" idx="10"/>
          </p:nvPr>
        </p:nvSpPr>
        <p:spPr/>
        <p:txBody>
          <a:bodyPr/>
          <a:lstStyle/>
          <a:p>
            <a:fld id="{405BCF5D-2314-4142-86A0-6E6FFFEB052A}" type="datetimeFigureOut">
              <a:rPr lang="en-GB" smtClean="0"/>
              <a:t>07/10/2025</a:t>
            </a:fld>
            <a:endParaRPr lang="en-GB"/>
          </a:p>
        </p:txBody>
      </p:sp>
      <p:sp>
        <p:nvSpPr>
          <p:cNvPr id="5" name="Footer Placeholder 4">
            <a:extLst>
              <a:ext uri="{FF2B5EF4-FFF2-40B4-BE49-F238E27FC236}">
                <a16:creationId xmlns:a16="http://schemas.microsoft.com/office/drawing/2014/main" id="{5820E9B8-6FC8-4056-8554-9F1F412EE46E}"/>
              </a:ext>
            </a:extLst>
          </p:cNvPr>
          <p:cNvSpPr>
            <a:spLocks noGrp="1"/>
          </p:cNvSpPr>
          <p:nvPr>
            <p:ph type="ftr" sz="quarter" idx="11"/>
          </p:nvPr>
        </p:nvSpPr>
        <p:spPr/>
        <p:txBody>
          <a:bodyPr/>
          <a:lstStyle/>
          <a:p>
            <a:r>
              <a:rPr lang="en-GB"/>
              <a:t>1</a:t>
            </a:r>
          </a:p>
        </p:txBody>
      </p:sp>
      <p:sp>
        <p:nvSpPr>
          <p:cNvPr id="6" name="Slide Number Placeholder 5">
            <a:extLst>
              <a:ext uri="{FF2B5EF4-FFF2-40B4-BE49-F238E27FC236}">
                <a16:creationId xmlns:a16="http://schemas.microsoft.com/office/drawing/2014/main" id="{194EB954-42AE-4CFD-8EB3-148684AF0E30}"/>
              </a:ext>
            </a:extLst>
          </p:cNvPr>
          <p:cNvSpPr>
            <a:spLocks noGrp="1"/>
          </p:cNvSpPr>
          <p:nvPr>
            <p:ph type="sldNum" sz="quarter" idx="12"/>
          </p:nvPr>
        </p:nvSpPr>
        <p:spPr/>
        <p:txBody>
          <a:bodyPr/>
          <a:lstStyle/>
          <a:p>
            <a:fld id="{6B3A1EAE-D8C3-46FE-BC3C-A85321376529}" type="slidenum">
              <a:rPr lang="en-GB" smtClean="0"/>
              <a:t>‹#›</a:t>
            </a:fld>
            <a:endParaRPr lang="en-GB"/>
          </a:p>
        </p:txBody>
      </p:sp>
    </p:spTree>
    <p:extLst>
      <p:ext uri="{BB962C8B-B14F-4D97-AF65-F5344CB8AC3E}">
        <p14:creationId xmlns:p14="http://schemas.microsoft.com/office/powerpoint/2010/main" val="3522508687"/>
      </p:ext>
    </p:extLst>
  </p:cSld>
  <p:clrMapOvr>
    <a:masterClrMapping/>
  </p:clrMapOvr>
  <p:hf sldNum="0" hd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2E22F6-8A1F-4BDD-98BA-861B10A405E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F5D0B2B-4BF6-4A55-8259-FB0DDE718673}"/>
              </a:ext>
            </a:extLst>
          </p:cNvPr>
          <p:cNvSpPr>
            <a:spLocks noGrp="1"/>
          </p:cNvSpPr>
          <p:nvPr>
            <p:ph sz="half" idx="1"/>
          </p:nvPr>
        </p:nvSpPr>
        <p:spPr>
          <a:xfrm>
            <a:off x="628650" y="1369219"/>
            <a:ext cx="3886200" cy="326350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EF44B04F-6007-4383-914D-A43926367062}"/>
              </a:ext>
            </a:extLst>
          </p:cNvPr>
          <p:cNvSpPr>
            <a:spLocks noGrp="1"/>
          </p:cNvSpPr>
          <p:nvPr>
            <p:ph sz="half" idx="2"/>
          </p:nvPr>
        </p:nvSpPr>
        <p:spPr>
          <a:xfrm>
            <a:off x="4629150" y="1369219"/>
            <a:ext cx="3886200" cy="326350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08941E75-EB46-4201-BCDA-F1012040723C}"/>
              </a:ext>
            </a:extLst>
          </p:cNvPr>
          <p:cNvSpPr>
            <a:spLocks noGrp="1"/>
          </p:cNvSpPr>
          <p:nvPr>
            <p:ph type="dt" sz="half" idx="10"/>
          </p:nvPr>
        </p:nvSpPr>
        <p:spPr/>
        <p:txBody>
          <a:bodyPr/>
          <a:lstStyle/>
          <a:p>
            <a:fld id="{405BCF5D-2314-4142-86A0-6E6FFFEB052A}" type="datetimeFigureOut">
              <a:rPr lang="en-GB" smtClean="0"/>
              <a:t>07/10/2025</a:t>
            </a:fld>
            <a:endParaRPr lang="en-GB"/>
          </a:p>
        </p:txBody>
      </p:sp>
      <p:sp>
        <p:nvSpPr>
          <p:cNvPr id="6" name="Footer Placeholder 5">
            <a:extLst>
              <a:ext uri="{FF2B5EF4-FFF2-40B4-BE49-F238E27FC236}">
                <a16:creationId xmlns:a16="http://schemas.microsoft.com/office/drawing/2014/main" id="{654ED460-55C4-4538-9130-839888F63ECB}"/>
              </a:ext>
            </a:extLst>
          </p:cNvPr>
          <p:cNvSpPr>
            <a:spLocks noGrp="1"/>
          </p:cNvSpPr>
          <p:nvPr>
            <p:ph type="ftr" sz="quarter" idx="11"/>
          </p:nvPr>
        </p:nvSpPr>
        <p:spPr/>
        <p:txBody>
          <a:bodyPr/>
          <a:lstStyle/>
          <a:p>
            <a:r>
              <a:rPr lang="en-GB"/>
              <a:t>1</a:t>
            </a:r>
          </a:p>
        </p:txBody>
      </p:sp>
      <p:sp>
        <p:nvSpPr>
          <p:cNvPr id="7" name="Slide Number Placeholder 6">
            <a:extLst>
              <a:ext uri="{FF2B5EF4-FFF2-40B4-BE49-F238E27FC236}">
                <a16:creationId xmlns:a16="http://schemas.microsoft.com/office/drawing/2014/main" id="{511A1D77-65F7-4192-9013-7AAD8C0118B5}"/>
              </a:ext>
            </a:extLst>
          </p:cNvPr>
          <p:cNvSpPr>
            <a:spLocks noGrp="1"/>
          </p:cNvSpPr>
          <p:nvPr>
            <p:ph type="sldNum" sz="quarter" idx="12"/>
          </p:nvPr>
        </p:nvSpPr>
        <p:spPr/>
        <p:txBody>
          <a:bodyPr/>
          <a:lstStyle/>
          <a:p>
            <a:fld id="{6B3A1EAE-D8C3-46FE-BC3C-A85321376529}" type="slidenum">
              <a:rPr lang="en-GB" smtClean="0"/>
              <a:t>‹#›</a:t>
            </a:fld>
            <a:endParaRPr lang="en-GB"/>
          </a:p>
        </p:txBody>
      </p:sp>
    </p:spTree>
    <p:extLst>
      <p:ext uri="{BB962C8B-B14F-4D97-AF65-F5344CB8AC3E}">
        <p14:creationId xmlns:p14="http://schemas.microsoft.com/office/powerpoint/2010/main" val="3902303355"/>
      </p:ext>
    </p:extLst>
  </p:cSld>
  <p:clrMapOvr>
    <a:masterClrMapping/>
  </p:clrMapOvr>
  <p:hf sldNum="0" hd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E50510-11F4-4EEA-899F-2FDCB5150D4A}"/>
              </a:ext>
            </a:extLst>
          </p:cNvPr>
          <p:cNvSpPr>
            <a:spLocks noGrp="1"/>
          </p:cNvSpPr>
          <p:nvPr>
            <p:ph type="title"/>
          </p:nvPr>
        </p:nvSpPr>
        <p:spPr>
          <a:xfrm>
            <a:off x="629841" y="273844"/>
            <a:ext cx="7886700" cy="994172"/>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337AC93-BBAC-46BF-838E-8D65A1639915}"/>
              </a:ext>
            </a:extLst>
          </p:cNvPr>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a:extLst>
              <a:ext uri="{FF2B5EF4-FFF2-40B4-BE49-F238E27FC236}">
                <a16:creationId xmlns:a16="http://schemas.microsoft.com/office/drawing/2014/main" id="{B4968340-6760-4F79-BC81-543142EFEED9}"/>
              </a:ext>
            </a:extLst>
          </p:cNvPr>
          <p:cNvSpPr>
            <a:spLocks noGrp="1"/>
          </p:cNvSpPr>
          <p:nvPr>
            <p:ph sz="half" idx="2"/>
          </p:nvPr>
        </p:nvSpPr>
        <p:spPr>
          <a:xfrm>
            <a:off x="629842" y="1878806"/>
            <a:ext cx="3868340" cy="276344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CA955488-098E-4B66-8717-C6C81B674894}"/>
              </a:ext>
            </a:extLst>
          </p:cNvPr>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a:extLst>
              <a:ext uri="{FF2B5EF4-FFF2-40B4-BE49-F238E27FC236}">
                <a16:creationId xmlns:a16="http://schemas.microsoft.com/office/drawing/2014/main" id="{7E89AD8E-2075-43E3-8EE2-1F398A1A0BA4}"/>
              </a:ext>
            </a:extLst>
          </p:cNvPr>
          <p:cNvSpPr>
            <a:spLocks noGrp="1"/>
          </p:cNvSpPr>
          <p:nvPr>
            <p:ph sz="quarter" idx="4"/>
          </p:nvPr>
        </p:nvSpPr>
        <p:spPr>
          <a:xfrm>
            <a:off x="4629150" y="1878806"/>
            <a:ext cx="3887391" cy="276344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C9E3F49A-0BBC-4DFF-BDA1-FB5D1982DD5F}"/>
              </a:ext>
            </a:extLst>
          </p:cNvPr>
          <p:cNvSpPr>
            <a:spLocks noGrp="1"/>
          </p:cNvSpPr>
          <p:nvPr>
            <p:ph type="dt" sz="half" idx="10"/>
          </p:nvPr>
        </p:nvSpPr>
        <p:spPr/>
        <p:txBody>
          <a:bodyPr/>
          <a:lstStyle/>
          <a:p>
            <a:fld id="{405BCF5D-2314-4142-86A0-6E6FFFEB052A}" type="datetimeFigureOut">
              <a:rPr lang="en-GB" smtClean="0"/>
              <a:t>07/10/2025</a:t>
            </a:fld>
            <a:endParaRPr lang="en-GB"/>
          </a:p>
        </p:txBody>
      </p:sp>
      <p:sp>
        <p:nvSpPr>
          <p:cNvPr id="8" name="Footer Placeholder 7">
            <a:extLst>
              <a:ext uri="{FF2B5EF4-FFF2-40B4-BE49-F238E27FC236}">
                <a16:creationId xmlns:a16="http://schemas.microsoft.com/office/drawing/2014/main" id="{C432C153-13BE-442D-AD99-B3D8C2020BF2}"/>
              </a:ext>
            </a:extLst>
          </p:cNvPr>
          <p:cNvSpPr>
            <a:spLocks noGrp="1"/>
          </p:cNvSpPr>
          <p:nvPr>
            <p:ph type="ftr" sz="quarter" idx="11"/>
          </p:nvPr>
        </p:nvSpPr>
        <p:spPr/>
        <p:txBody>
          <a:bodyPr/>
          <a:lstStyle/>
          <a:p>
            <a:r>
              <a:rPr lang="en-GB"/>
              <a:t>1</a:t>
            </a:r>
          </a:p>
        </p:txBody>
      </p:sp>
      <p:sp>
        <p:nvSpPr>
          <p:cNvPr id="9" name="Slide Number Placeholder 8">
            <a:extLst>
              <a:ext uri="{FF2B5EF4-FFF2-40B4-BE49-F238E27FC236}">
                <a16:creationId xmlns:a16="http://schemas.microsoft.com/office/drawing/2014/main" id="{41DEDB6A-897B-4860-8448-820BE58D115E}"/>
              </a:ext>
            </a:extLst>
          </p:cNvPr>
          <p:cNvSpPr>
            <a:spLocks noGrp="1"/>
          </p:cNvSpPr>
          <p:nvPr>
            <p:ph type="sldNum" sz="quarter" idx="12"/>
          </p:nvPr>
        </p:nvSpPr>
        <p:spPr/>
        <p:txBody>
          <a:bodyPr/>
          <a:lstStyle/>
          <a:p>
            <a:fld id="{6B3A1EAE-D8C3-46FE-BC3C-A85321376529}" type="slidenum">
              <a:rPr lang="en-GB" smtClean="0"/>
              <a:t>‹#›</a:t>
            </a:fld>
            <a:endParaRPr lang="en-GB"/>
          </a:p>
        </p:txBody>
      </p:sp>
    </p:spTree>
    <p:extLst>
      <p:ext uri="{BB962C8B-B14F-4D97-AF65-F5344CB8AC3E}">
        <p14:creationId xmlns:p14="http://schemas.microsoft.com/office/powerpoint/2010/main" val="1905246762"/>
      </p:ext>
    </p:extLst>
  </p:cSld>
  <p:clrMapOvr>
    <a:masterClrMapping/>
  </p:clrMapOvr>
  <p:hf sldNum="0" hd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9E1585-1596-4EB9-8292-93DDA3B59E82}"/>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CAD58D7A-CCF0-414F-9672-73885681A196}"/>
              </a:ext>
            </a:extLst>
          </p:cNvPr>
          <p:cNvSpPr>
            <a:spLocks noGrp="1"/>
          </p:cNvSpPr>
          <p:nvPr>
            <p:ph type="dt" sz="half" idx="10"/>
          </p:nvPr>
        </p:nvSpPr>
        <p:spPr/>
        <p:txBody>
          <a:bodyPr/>
          <a:lstStyle/>
          <a:p>
            <a:fld id="{405BCF5D-2314-4142-86A0-6E6FFFEB052A}" type="datetimeFigureOut">
              <a:rPr lang="en-GB" smtClean="0"/>
              <a:t>07/10/2025</a:t>
            </a:fld>
            <a:endParaRPr lang="en-GB"/>
          </a:p>
        </p:txBody>
      </p:sp>
      <p:sp>
        <p:nvSpPr>
          <p:cNvPr id="4" name="Footer Placeholder 3">
            <a:extLst>
              <a:ext uri="{FF2B5EF4-FFF2-40B4-BE49-F238E27FC236}">
                <a16:creationId xmlns:a16="http://schemas.microsoft.com/office/drawing/2014/main" id="{2F0E79FE-64B9-4190-ADB6-E6823EB85BB9}"/>
              </a:ext>
            </a:extLst>
          </p:cNvPr>
          <p:cNvSpPr>
            <a:spLocks noGrp="1"/>
          </p:cNvSpPr>
          <p:nvPr>
            <p:ph type="ftr" sz="quarter" idx="11"/>
          </p:nvPr>
        </p:nvSpPr>
        <p:spPr/>
        <p:txBody>
          <a:bodyPr/>
          <a:lstStyle/>
          <a:p>
            <a:r>
              <a:rPr lang="en-GB"/>
              <a:t>1</a:t>
            </a:r>
          </a:p>
        </p:txBody>
      </p:sp>
      <p:sp>
        <p:nvSpPr>
          <p:cNvPr id="5" name="Slide Number Placeholder 4">
            <a:extLst>
              <a:ext uri="{FF2B5EF4-FFF2-40B4-BE49-F238E27FC236}">
                <a16:creationId xmlns:a16="http://schemas.microsoft.com/office/drawing/2014/main" id="{8F7FB9DA-A8A9-4550-9B4F-8D103517CD9C}"/>
              </a:ext>
            </a:extLst>
          </p:cNvPr>
          <p:cNvSpPr>
            <a:spLocks noGrp="1"/>
          </p:cNvSpPr>
          <p:nvPr>
            <p:ph type="sldNum" sz="quarter" idx="12"/>
          </p:nvPr>
        </p:nvSpPr>
        <p:spPr/>
        <p:txBody>
          <a:bodyPr/>
          <a:lstStyle/>
          <a:p>
            <a:fld id="{6B3A1EAE-D8C3-46FE-BC3C-A85321376529}" type="slidenum">
              <a:rPr lang="en-GB" smtClean="0"/>
              <a:t>‹#›</a:t>
            </a:fld>
            <a:endParaRPr lang="en-GB"/>
          </a:p>
        </p:txBody>
      </p:sp>
    </p:spTree>
    <p:extLst>
      <p:ext uri="{BB962C8B-B14F-4D97-AF65-F5344CB8AC3E}">
        <p14:creationId xmlns:p14="http://schemas.microsoft.com/office/powerpoint/2010/main" val="991607622"/>
      </p:ext>
    </p:extLst>
  </p:cSld>
  <p:clrMapOvr>
    <a:masterClrMapping/>
  </p:clrMapOvr>
  <p:hf sldNum="0" hd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D112061-DD72-40D6-A3E9-06CE2B7D089B}"/>
              </a:ext>
            </a:extLst>
          </p:cNvPr>
          <p:cNvSpPr>
            <a:spLocks noGrp="1"/>
          </p:cNvSpPr>
          <p:nvPr>
            <p:ph type="dt" sz="half" idx="10"/>
          </p:nvPr>
        </p:nvSpPr>
        <p:spPr/>
        <p:txBody>
          <a:bodyPr/>
          <a:lstStyle/>
          <a:p>
            <a:fld id="{405BCF5D-2314-4142-86A0-6E6FFFEB052A}" type="datetimeFigureOut">
              <a:rPr lang="en-GB" smtClean="0"/>
              <a:t>07/10/2025</a:t>
            </a:fld>
            <a:endParaRPr lang="en-GB"/>
          </a:p>
        </p:txBody>
      </p:sp>
      <p:sp>
        <p:nvSpPr>
          <p:cNvPr id="3" name="Footer Placeholder 2">
            <a:extLst>
              <a:ext uri="{FF2B5EF4-FFF2-40B4-BE49-F238E27FC236}">
                <a16:creationId xmlns:a16="http://schemas.microsoft.com/office/drawing/2014/main" id="{95B05761-9D12-41B1-8BD3-9993843801B0}"/>
              </a:ext>
            </a:extLst>
          </p:cNvPr>
          <p:cNvSpPr>
            <a:spLocks noGrp="1"/>
          </p:cNvSpPr>
          <p:nvPr>
            <p:ph type="ftr" sz="quarter" idx="11"/>
          </p:nvPr>
        </p:nvSpPr>
        <p:spPr/>
        <p:txBody>
          <a:bodyPr/>
          <a:lstStyle/>
          <a:p>
            <a:r>
              <a:rPr lang="en-GB"/>
              <a:t>1</a:t>
            </a:r>
          </a:p>
        </p:txBody>
      </p:sp>
      <p:sp>
        <p:nvSpPr>
          <p:cNvPr id="4" name="Slide Number Placeholder 3">
            <a:extLst>
              <a:ext uri="{FF2B5EF4-FFF2-40B4-BE49-F238E27FC236}">
                <a16:creationId xmlns:a16="http://schemas.microsoft.com/office/drawing/2014/main" id="{455CC532-E827-4C9F-8B24-ECFB01093DFD}"/>
              </a:ext>
            </a:extLst>
          </p:cNvPr>
          <p:cNvSpPr>
            <a:spLocks noGrp="1"/>
          </p:cNvSpPr>
          <p:nvPr>
            <p:ph type="sldNum" sz="quarter" idx="12"/>
          </p:nvPr>
        </p:nvSpPr>
        <p:spPr/>
        <p:txBody>
          <a:bodyPr/>
          <a:lstStyle/>
          <a:p>
            <a:fld id="{6B3A1EAE-D8C3-46FE-BC3C-A85321376529}" type="slidenum">
              <a:rPr lang="en-GB" smtClean="0"/>
              <a:t>‹#›</a:t>
            </a:fld>
            <a:endParaRPr lang="en-GB"/>
          </a:p>
        </p:txBody>
      </p:sp>
    </p:spTree>
    <p:extLst>
      <p:ext uri="{BB962C8B-B14F-4D97-AF65-F5344CB8AC3E}">
        <p14:creationId xmlns:p14="http://schemas.microsoft.com/office/powerpoint/2010/main" val="2101402535"/>
      </p:ext>
    </p:extLst>
  </p:cSld>
  <p:clrMapOvr>
    <a:masterClrMapping/>
  </p:clrMapOvr>
  <p:hf sldNum="0" hd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B3FC42-CE20-4195-98E8-68573D89C5E0}"/>
              </a:ext>
            </a:extLst>
          </p:cNvPr>
          <p:cNvSpPr>
            <a:spLocks noGrp="1"/>
          </p:cNvSpPr>
          <p:nvPr>
            <p:ph type="title"/>
          </p:nvPr>
        </p:nvSpPr>
        <p:spPr>
          <a:xfrm>
            <a:off x="629841" y="342900"/>
            <a:ext cx="2949178" cy="1200150"/>
          </a:xfrm>
        </p:spPr>
        <p:txBody>
          <a:bodyPr anchor="b"/>
          <a:lstStyle>
            <a:lvl1pPr>
              <a:defRPr sz="24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A701F88B-E837-4FDE-8BFD-A72799E7F284}"/>
              </a:ext>
            </a:extLst>
          </p:cNvPr>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45CDB352-3D60-41D9-AB88-7606A0256083}"/>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a:extLst>
              <a:ext uri="{FF2B5EF4-FFF2-40B4-BE49-F238E27FC236}">
                <a16:creationId xmlns:a16="http://schemas.microsoft.com/office/drawing/2014/main" id="{B6C15151-BD5F-435E-82BA-356392743F48}"/>
              </a:ext>
            </a:extLst>
          </p:cNvPr>
          <p:cNvSpPr>
            <a:spLocks noGrp="1"/>
          </p:cNvSpPr>
          <p:nvPr>
            <p:ph type="dt" sz="half" idx="10"/>
          </p:nvPr>
        </p:nvSpPr>
        <p:spPr/>
        <p:txBody>
          <a:bodyPr/>
          <a:lstStyle/>
          <a:p>
            <a:fld id="{405BCF5D-2314-4142-86A0-6E6FFFEB052A}" type="datetimeFigureOut">
              <a:rPr lang="en-GB" smtClean="0"/>
              <a:t>07/10/2025</a:t>
            </a:fld>
            <a:endParaRPr lang="en-GB"/>
          </a:p>
        </p:txBody>
      </p:sp>
      <p:sp>
        <p:nvSpPr>
          <p:cNvPr id="6" name="Footer Placeholder 5">
            <a:extLst>
              <a:ext uri="{FF2B5EF4-FFF2-40B4-BE49-F238E27FC236}">
                <a16:creationId xmlns:a16="http://schemas.microsoft.com/office/drawing/2014/main" id="{70B5C0A3-72BC-4F5B-8F96-3790F58BC7B5}"/>
              </a:ext>
            </a:extLst>
          </p:cNvPr>
          <p:cNvSpPr>
            <a:spLocks noGrp="1"/>
          </p:cNvSpPr>
          <p:nvPr>
            <p:ph type="ftr" sz="quarter" idx="11"/>
          </p:nvPr>
        </p:nvSpPr>
        <p:spPr/>
        <p:txBody>
          <a:bodyPr/>
          <a:lstStyle/>
          <a:p>
            <a:r>
              <a:rPr lang="en-GB"/>
              <a:t>1</a:t>
            </a:r>
          </a:p>
        </p:txBody>
      </p:sp>
      <p:sp>
        <p:nvSpPr>
          <p:cNvPr id="7" name="Slide Number Placeholder 6">
            <a:extLst>
              <a:ext uri="{FF2B5EF4-FFF2-40B4-BE49-F238E27FC236}">
                <a16:creationId xmlns:a16="http://schemas.microsoft.com/office/drawing/2014/main" id="{62294C5C-E42A-4042-8488-DFF0CAB66B5E}"/>
              </a:ext>
            </a:extLst>
          </p:cNvPr>
          <p:cNvSpPr>
            <a:spLocks noGrp="1"/>
          </p:cNvSpPr>
          <p:nvPr>
            <p:ph type="sldNum" sz="quarter" idx="12"/>
          </p:nvPr>
        </p:nvSpPr>
        <p:spPr/>
        <p:txBody>
          <a:bodyPr/>
          <a:lstStyle/>
          <a:p>
            <a:fld id="{6B3A1EAE-D8C3-46FE-BC3C-A85321376529}" type="slidenum">
              <a:rPr lang="en-GB" smtClean="0"/>
              <a:t>‹#›</a:t>
            </a:fld>
            <a:endParaRPr lang="en-GB"/>
          </a:p>
        </p:txBody>
      </p:sp>
    </p:spTree>
    <p:extLst>
      <p:ext uri="{BB962C8B-B14F-4D97-AF65-F5344CB8AC3E}">
        <p14:creationId xmlns:p14="http://schemas.microsoft.com/office/powerpoint/2010/main" val="883461131"/>
      </p:ext>
    </p:extLst>
  </p:cSld>
  <p:clrMapOvr>
    <a:masterClrMapping/>
  </p:clrMapOvr>
  <p:hf sldNum="0" hd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05660B-2A7E-4DBC-9394-C0D6CC35F1F1}"/>
              </a:ext>
            </a:extLst>
          </p:cNvPr>
          <p:cNvSpPr>
            <a:spLocks noGrp="1"/>
          </p:cNvSpPr>
          <p:nvPr>
            <p:ph type="title"/>
          </p:nvPr>
        </p:nvSpPr>
        <p:spPr>
          <a:xfrm>
            <a:off x="629841" y="342900"/>
            <a:ext cx="2949178" cy="1200150"/>
          </a:xfrm>
        </p:spPr>
        <p:txBody>
          <a:bodyPr anchor="b"/>
          <a:lstStyle>
            <a:lvl1pPr>
              <a:defRPr sz="24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0D299FF8-AD97-4B44-A81E-8AA815FA9348}"/>
              </a:ext>
            </a:extLst>
          </p:cNvPr>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GB"/>
          </a:p>
        </p:txBody>
      </p:sp>
      <p:sp>
        <p:nvSpPr>
          <p:cNvPr id="4" name="Text Placeholder 3">
            <a:extLst>
              <a:ext uri="{FF2B5EF4-FFF2-40B4-BE49-F238E27FC236}">
                <a16:creationId xmlns:a16="http://schemas.microsoft.com/office/drawing/2014/main" id="{F834B3E7-3979-45D2-B1BB-117BDADA761F}"/>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a:extLst>
              <a:ext uri="{FF2B5EF4-FFF2-40B4-BE49-F238E27FC236}">
                <a16:creationId xmlns:a16="http://schemas.microsoft.com/office/drawing/2014/main" id="{922D41DD-C30B-4FA2-A056-9B486FDB68D3}"/>
              </a:ext>
            </a:extLst>
          </p:cNvPr>
          <p:cNvSpPr>
            <a:spLocks noGrp="1"/>
          </p:cNvSpPr>
          <p:nvPr>
            <p:ph type="dt" sz="half" idx="10"/>
          </p:nvPr>
        </p:nvSpPr>
        <p:spPr/>
        <p:txBody>
          <a:bodyPr/>
          <a:lstStyle/>
          <a:p>
            <a:fld id="{405BCF5D-2314-4142-86A0-6E6FFFEB052A}" type="datetimeFigureOut">
              <a:rPr lang="en-GB" smtClean="0"/>
              <a:t>07/10/2025</a:t>
            </a:fld>
            <a:endParaRPr lang="en-GB"/>
          </a:p>
        </p:txBody>
      </p:sp>
      <p:sp>
        <p:nvSpPr>
          <p:cNvPr id="6" name="Footer Placeholder 5">
            <a:extLst>
              <a:ext uri="{FF2B5EF4-FFF2-40B4-BE49-F238E27FC236}">
                <a16:creationId xmlns:a16="http://schemas.microsoft.com/office/drawing/2014/main" id="{5A71F63A-E35F-4D15-B330-04DCCA847B92}"/>
              </a:ext>
            </a:extLst>
          </p:cNvPr>
          <p:cNvSpPr>
            <a:spLocks noGrp="1"/>
          </p:cNvSpPr>
          <p:nvPr>
            <p:ph type="ftr" sz="quarter" idx="11"/>
          </p:nvPr>
        </p:nvSpPr>
        <p:spPr/>
        <p:txBody>
          <a:bodyPr/>
          <a:lstStyle/>
          <a:p>
            <a:r>
              <a:rPr lang="en-GB"/>
              <a:t>1</a:t>
            </a:r>
          </a:p>
        </p:txBody>
      </p:sp>
      <p:sp>
        <p:nvSpPr>
          <p:cNvPr id="7" name="Slide Number Placeholder 6">
            <a:extLst>
              <a:ext uri="{FF2B5EF4-FFF2-40B4-BE49-F238E27FC236}">
                <a16:creationId xmlns:a16="http://schemas.microsoft.com/office/drawing/2014/main" id="{F6409E1D-10A7-499E-B30A-6B9017B6BE0C}"/>
              </a:ext>
            </a:extLst>
          </p:cNvPr>
          <p:cNvSpPr>
            <a:spLocks noGrp="1"/>
          </p:cNvSpPr>
          <p:nvPr>
            <p:ph type="sldNum" sz="quarter" idx="12"/>
          </p:nvPr>
        </p:nvSpPr>
        <p:spPr/>
        <p:txBody>
          <a:bodyPr/>
          <a:lstStyle/>
          <a:p>
            <a:fld id="{6B3A1EAE-D8C3-46FE-BC3C-A85321376529}" type="slidenum">
              <a:rPr lang="en-GB" smtClean="0"/>
              <a:t>‹#›</a:t>
            </a:fld>
            <a:endParaRPr lang="en-GB"/>
          </a:p>
        </p:txBody>
      </p:sp>
    </p:spTree>
    <p:extLst>
      <p:ext uri="{BB962C8B-B14F-4D97-AF65-F5344CB8AC3E}">
        <p14:creationId xmlns:p14="http://schemas.microsoft.com/office/powerpoint/2010/main" val="3207681350"/>
      </p:ext>
    </p:extLst>
  </p:cSld>
  <p:clrMapOvr>
    <a:masterClrMapping/>
  </p:clrMapOvr>
  <p:hf sldNum="0" hd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7494AB4-FD4E-42E0-ADDA-2EDFDCCBB712}"/>
              </a:ext>
            </a:extLst>
          </p:cNvPr>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384BC7A7-2635-488A-843E-2D8EC3A89A9C}"/>
              </a:ext>
            </a:extLst>
          </p:cNvPr>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1F87141-2D58-4F21-9EB8-1AA64941BF69}"/>
              </a:ext>
            </a:extLst>
          </p:cNvPr>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405BCF5D-2314-4142-86A0-6E6FFFEB052A}" type="datetimeFigureOut">
              <a:rPr lang="en-GB" smtClean="0"/>
              <a:t>07/10/2025</a:t>
            </a:fld>
            <a:endParaRPr lang="en-GB"/>
          </a:p>
        </p:txBody>
      </p:sp>
      <p:sp>
        <p:nvSpPr>
          <p:cNvPr id="5" name="Footer Placeholder 4">
            <a:extLst>
              <a:ext uri="{FF2B5EF4-FFF2-40B4-BE49-F238E27FC236}">
                <a16:creationId xmlns:a16="http://schemas.microsoft.com/office/drawing/2014/main" id="{A885733C-EA0C-4A57-8928-252DB599DF0B}"/>
              </a:ext>
            </a:extLst>
          </p:cNvPr>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GB"/>
              <a:t>1</a:t>
            </a:r>
          </a:p>
        </p:txBody>
      </p:sp>
      <p:sp>
        <p:nvSpPr>
          <p:cNvPr id="6" name="Slide Number Placeholder 5">
            <a:extLst>
              <a:ext uri="{FF2B5EF4-FFF2-40B4-BE49-F238E27FC236}">
                <a16:creationId xmlns:a16="http://schemas.microsoft.com/office/drawing/2014/main" id="{C743079B-B9F6-493E-9A22-3183509856F7}"/>
              </a:ext>
            </a:extLst>
          </p:cNvPr>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6B3A1EAE-D8C3-46FE-BC3C-A85321376529}" type="slidenum">
              <a:rPr lang="en-GB" smtClean="0"/>
              <a:t>‹#›</a:t>
            </a:fld>
            <a:endParaRPr lang="en-GB"/>
          </a:p>
        </p:txBody>
      </p:sp>
    </p:spTree>
    <p:extLst>
      <p:ext uri="{BB962C8B-B14F-4D97-AF65-F5344CB8AC3E}">
        <p14:creationId xmlns:p14="http://schemas.microsoft.com/office/powerpoint/2010/main" val="3136654625"/>
      </p:ext>
    </p:extLst>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Lst>
  <p:hf sldNum="0" hd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www.ppn.nhs.uk/ppweek/ppweek25-programme" TargetMode="Externa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hyperlink" Target="https://www.ppn.nhs.uk/ppweek/ppweek25-programme" TargetMode="External"/><Relationship Id="rId2" Type="http://schemas.openxmlformats.org/officeDocument/2006/relationships/hyperlink" Target="https://www.ppn.nhs.uk/ppweek/resources" TargetMode="Externa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hyperlink" Target="http://www.ppn.nhs.uk"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www.ppn.nhs.uk/ppweek/resources" TargetMode="Externa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8" Type="http://schemas.openxmlformats.org/officeDocument/2006/relationships/hyperlink" Target="https://www.ppn.nhs.uk/south-west" TargetMode="External"/><Relationship Id="rId3" Type="http://schemas.openxmlformats.org/officeDocument/2006/relationships/hyperlink" Target="https://www.ppn.nhs.uk/london" TargetMode="External"/><Relationship Id="rId7" Type="http://schemas.openxmlformats.org/officeDocument/2006/relationships/hyperlink" Target="https://www.ppn.nhs.uk/south-east" TargetMode="External"/><Relationship Id="rId2" Type="http://schemas.openxmlformats.org/officeDocument/2006/relationships/hyperlink" Target="https://www.ppn.nhs.uk/east-of-england" TargetMode="External"/><Relationship Id="rId1" Type="http://schemas.openxmlformats.org/officeDocument/2006/relationships/slideLayout" Target="../slideLayouts/slideLayout1.xml"/><Relationship Id="rId6" Type="http://schemas.openxmlformats.org/officeDocument/2006/relationships/hyperlink" Target="https://www.ppn.nhs.uk/north-west" TargetMode="External"/><Relationship Id="rId5" Type="http://schemas.openxmlformats.org/officeDocument/2006/relationships/hyperlink" Target="https://www.ppn.nhs.uk/north-east-and-yorkshire" TargetMode="External"/><Relationship Id="rId4" Type="http://schemas.openxmlformats.org/officeDocument/2006/relationships/hyperlink" Target="https://www.ppn.nhs.uk/midlands" TargetMode="External"/><Relationship Id="rId9"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hyperlink" Target="https://ppn.nhs.uk/resources-url/careers-map" TargetMode="External"/><Relationship Id="rId2" Type="http://schemas.openxmlformats.org/officeDocument/2006/relationships/hyperlink" Target="https://www.healthcareers.nhs.uk/explore-roles/psychological-therapies/roles-psychological-therapies" TargetMode="Externa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www.gov.uk/government/publications/10-year-health-plan-for-england-fit-for-the-future" TargetMode="Externa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hyperlink" Target="https://www.ppn.nhs.uk/" TargetMode="External"/><Relationship Id="rId2" Type="http://schemas.openxmlformats.org/officeDocument/2006/relationships/hyperlink" Target="https://www.ppn.nhs.uk/ppweek/ppweek25-programme" TargetMode="Externa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hyperlink" Target="https://www.gov.uk/government/publications/10-year-health-plan-for-england-fit-for-the-future" TargetMode="External"/><Relationship Id="rId2" Type="http://schemas.openxmlformats.org/officeDocument/2006/relationships/hyperlink" Target="https://www.ppn.nhs.uk/about-us/vision" TargetMode="Externa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hyperlink" Target="https://www.ppn.nhs.uk/about-us/vision" TargetMode="External"/><Relationship Id="rId2" Type="http://schemas.openxmlformats.org/officeDocument/2006/relationships/image" Target="../media/image4.jpe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www.ppn.nhs.uk/ppweek/resources" TargetMode="Externa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8" Type="http://schemas.openxmlformats.org/officeDocument/2006/relationships/hyperlink" Target="https://www.linkedin.com/company/the-psychological-professions-network-north-east-yorkshire/posts/?feedView=all" TargetMode="External"/><Relationship Id="rId3" Type="http://schemas.openxmlformats.org/officeDocument/2006/relationships/hyperlink" Target="https://gbr01.safelinks.protection.outlook.com/?url=https%3A%2F%2Fwww.linkedin.com%2Fcompany%2Fpsychological-professions-network-north-west%2F%3FviewAsMember%3Dtrue&amp;data=05%7C02%7Cjaclyn.stoneham1%40nhs.net%7C9cbe9b42177b4a367aac08ddeaed34d8%7C37c354b285b047f5b22207b48d774ee3%7C0%7C0%7C638925026699177124%7CUnknown%7CTWFpbGZsb3d8eyJFbXB0eU1hcGkiOnRydWUsIlYiOiIwLjAuMDAwMCIsIlAiOiJXaW4zMiIsIkFOIjoiTWFpbCIsIldUIjoyfQ%3D%3D%7C0%7C%7C%7C&amp;sdata=FMJ9G8tJtA7nl7u9yWxlN9C9pd01%2FeKDl1SYYGHlqmc%3D&amp;reserved=0" TargetMode="External"/><Relationship Id="rId7" Type="http://schemas.openxmlformats.org/officeDocument/2006/relationships/hyperlink" Target="https://www.linkedin.com/company/psychological-professions-network-east-of-england/"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hyperlink" Target="https://gbr01.safelinks.protection.outlook.com/?url=https%3A%2F%2Fuk.linkedin.com%2Fcompany%2Fpsychological-professions-network-london&amp;data=05%7C02%7Cjaclyn.stoneham1%40nhs.net%7C57dfcca3eee94fd88e4e08ddebb0fc1d%7C37c354b285b047f5b22207b48d774ee3%7C0%7C0%7C638925867553154222%7CUnknown%7CTWFpbGZsb3d8eyJFbXB0eU1hcGkiOnRydWUsIlYiOiIwLjAuMDAwMCIsIlAiOiJXaW4zMiIsIkFOIjoiTWFpbCIsIldUIjoyfQ%3D%3D%7C0%7C%7C%7C&amp;sdata=5kE9Y%2BL7c8wSYGoYk1ifrTq%2F4HaPoa5BcAIKKHoq5ZE%3D&amp;reserved=0" TargetMode="External"/><Relationship Id="rId5" Type="http://schemas.openxmlformats.org/officeDocument/2006/relationships/hyperlink" Target="https://www.linkedin.com/company/psychological-professions-network-south-west/posts/?feedView=all" TargetMode="External"/><Relationship Id="rId4" Type="http://schemas.openxmlformats.org/officeDocument/2006/relationships/hyperlink" Target="https://www.linkedin.com/company/psychological-professions-network-midlands/" TargetMode="External"/><Relationship Id="rId9"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logo for psychological professions week&#10;&#10;AI-generated content may be incorrect.">
            <a:extLst>
              <a:ext uri="{FF2B5EF4-FFF2-40B4-BE49-F238E27FC236}">
                <a16:creationId xmlns:a16="http://schemas.microsoft.com/office/drawing/2014/main" id="{A6B3391E-FDE6-421C-E538-6BB0C0C7253F}"/>
              </a:ext>
            </a:extLst>
          </p:cNvPr>
          <p:cNvPicPr>
            <a:picLocks noChangeAspect="1"/>
          </p:cNvPicPr>
          <p:nvPr/>
        </p:nvPicPr>
        <p:blipFill>
          <a:blip r:embed="rId2"/>
          <a:srcRect l="1149" t="13333" r="2299" b="8205"/>
          <a:stretch>
            <a:fillRect/>
          </a:stretch>
        </p:blipFill>
        <p:spPr>
          <a:xfrm>
            <a:off x="6478312" y="0"/>
            <a:ext cx="2666962" cy="1219112"/>
          </a:xfrm>
          <a:prstGeom prst="rect">
            <a:avLst/>
          </a:prstGeom>
        </p:spPr>
      </p:pic>
      <p:sp>
        <p:nvSpPr>
          <p:cNvPr id="6" name="Title 5">
            <a:extLst>
              <a:ext uri="{FF2B5EF4-FFF2-40B4-BE49-F238E27FC236}">
                <a16:creationId xmlns:a16="http://schemas.microsoft.com/office/drawing/2014/main" id="{EE80FEAC-5DB7-4189-A738-7B42950A4250}"/>
              </a:ext>
            </a:extLst>
          </p:cNvPr>
          <p:cNvSpPr txBox="1">
            <a:spLocks noGrp="1"/>
          </p:cNvSpPr>
          <p:nvPr>
            <p:ph type="title" idx="4294967295"/>
          </p:nvPr>
        </p:nvSpPr>
        <p:spPr>
          <a:xfrm>
            <a:off x="658091" y="1388382"/>
            <a:ext cx="7827818" cy="196977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dirty="0">
                <a:ln>
                  <a:noFill/>
                </a:ln>
                <a:solidFill>
                  <a:srgbClr val="7030A0"/>
                </a:solidFill>
                <a:effectLst/>
                <a:uLnTx/>
                <a:uFillTx/>
                <a:latin typeface="Century Gothic" panose="020B0502020202020204" pitchFamily="34" charset="0"/>
                <a:ea typeface="+mn-ea"/>
                <a:cs typeface="+mn-cs"/>
              </a:rPr>
              <a:t>Psychological Professions Week 2025</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dirty="0">
                <a:ln>
                  <a:noFill/>
                </a:ln>
                <a:solidFill>
                  <a:srgbClr val="141B2B"/>
                </a:solidFill>
                <a:effectLst/>
                <a:uLnTx/>
                <a:uFillTx/>
                <a:latin typeface="Century Gothic" panose="020B0502020202020204" pitchFamily="34" charset="0"/>
                <a:ea typeface="+mn-ea"/>
                <a:cs typeface="+mn-cs"/>
              </a:rPr>
              <a:t>Communication Pack</a:t>
            </a:r>
          </a:p>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GB" sz="4000" b="0" i="0" u="none" strike="noStrike" kern="1200" cap="none" spc="0" normalizeH="0" baseline="0" noProof="0" dirty="0">
              <a:ln>
                <a:noFill/>
              </a:ln>
              <a:solidFill>
                <a:srgbClr val="7030A0"/>
              </a:solidFill>
              <a:effectLst/>
              <a:uLnTx/>
              <a:uFillTx/>
              <a:latin typeface="Calibri" panose="020F0502020204030204"/>
              <a:ea typeface="+mn-ea"/>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7030A0"/>
                </a:solidFill>
                <a:effectLst/>
                <a:uLnTx/>
                <a:uFillTx/>
                <a:latin typeface="Century Gothic" panose="020B0502020202020204" pitchFamily="34" charset="0"/>
                <a:ea typeface="+mn-ea"/>
                <a:cs typeface="+mn-cs"/>
              </a:rPr>
              <a:t>10 November 2025 – 14 November 2025</a:t>
            </a:r>
            <a:endParaRPr kumimoji="0" lang="en-GB" sz="2700" b="0" i="0" u="none" strike="noStrike" kern="1200" cap="none" spc="0" normalizeH="0" baseline="0" noProof="0" dirty="0">
              <a:ln>
                <a:noFill/>
              </a:ln>
              <a:solidFill>
                <a:srgbClr val="7030A0"/>
              </a:solidFill>
              <a:effectLst>
                <a:outerShdw blurRad="38100" dist="38100" dir="2700000" algn="tl">
                  <a:srgbClr val="000000">
                    <a:alpha val="43137"/>
                  </a:srgbClr>
                </a:outerShdw>
              </a:effectLst>
              <a:uLnTx/>
              <a:uFillTx/>
              <a:latin typeface="Calibri" panose="020F0502020204030204"/>
              <a:ea typeface="+mn-ea"/>
              <a:cs typeface="+mn-cs"/>
            </a:endParaRPr>
          </a:p>
        </p:txBody>
      </p:sp>
      <p:grpSp>
        <p:nvGrpSpPr>
          <p:cNvPr id="15" name="Group 14">
            <a:extLst>
              <a:ext uri="{FF2B5EF4-FFF2-40B4-BE49-F238E27FC236}">
                <a16:creationId xmlns:a16="http://schemas.microsoft.com/office/drawing/2014/main" id="{41F90BCC-7A30-61D0-0CB3-A2B223D78221}"/>
              </a:ext>
              <a:ext uri="{C183D7F6-B498-43B3-948B-1728B52AA6E4}">
                <adec:decorative xmlns:adec="http://schemas.microsoft.com/office/drawing/2017/decorative" val="1"/>
              </a:ext>
            </a:extLst>
          </p:cNvPr>
          <p:cNvGrpSpPr/>
          <p:nvPr/>
        </p:nvGrpSpPr>
        <p:grpSpPr>
          <a:xfrm>
            <a:off x="0" y="4271041"/>
            <a:ext cx="9721358" cy="705558"/>
            <a:chOff x="0" y="4271041"/>
            <a:chExt cx="9721358" cy="705558"/>
          </a:xfrm>
        </p:grpSpPr>
        <p:sp>
          <p:nvSpPr>
            <p:cNvPr id="10" name="TextBox 9">
              <a:extLst>
                <a:ext uri="{FF2B5EF4-FFF2-40B4-BE49-F238E27FC236}">
                  <a16:creationId xmlns:a16="http://schemas.microsoft.com/office/drawing/2014/main" id="{B04C35E1-1F20-4373-B4B6-B5C6D2D77029}"/>
                </a:ext>
              </a:extLst>
            </p:cNvPr>
            <p:cNvSpPr txBox="1"/>
            <p:nvPr/>
          </p:nvSpPr>
          <p:spPr>
            <a:xfrm>
              <a:off x="311400" y="4587659"/>
              <a:ext cx="4329755" cy="369332"/>
            </a:xfrm>
            <a:prstGeom prst="rect">
              <a:avLst/>
            </a:prstGeom>
            <a:noFill/>
          </p:spPr>
          <p:txBody>
            <a:bodyPr wrap="square" lIns="91440" tIns="45720" rIns="91440" bIns="45720" rtlCol="0" anchor="t">
              <a:spAutoFit/>
            </a:bodyPr>
            <a:lstStyle/>
            <a:p>
              <a:r>
                <a:rPr lang="en-GB" sz="1800" dirty="0">
                  <a:solidFill>
                    <a:srgbClr val="7030A0"/>
                  </a:solidFill>
                  <a:latin typeface="Century Gothic" panose="020B0502020202020204" pitchFamily="34" charset="0"/>
                </a:rPr>
                <a:t>#PsychologicalProfessionsWeek2025 </a:t>
              </a:r>
              <a:endParaRPr lang="en-US" sz="1800" dirty="0">
                <a:solidFill>
                  <a:srgbClr val="7030A0"/>
                </a:solidFill>
                <a:latin typeface="Century Gothic" panose="020B0502020202020204" pitchFamily="34" charset="0"/>
              </a:endParaRPr>
            </a:p>
          </p:txBody>
        </p:sp>
        <p:sp>
          <p:nvSpPr>
            <p:cNvPr id="11" name="TextBox 10">
              <a:extLst>
                <a:ext uri="{FF2B5EF4-FFF2-40B4-BE49-F238E27FC236}">
                  <a16:creationId xmlns:a16="http://schemas.microsoft.com/office/drawing/2014/main" id="{E8070782-9781-4A3D-8B42-2605D4509584}"/>
                </a:ext>
              </a:extLst>
            </p:cNvPr>
            <p:cNvSpPr txBox="1"/>
            <p:nvPr/>
          </p:nvSpPr>
          <p:spPr>
            <a:xfrm>
              <a:off x="7250460" y="4607267"/>
              <a:ext cx="2470898" cy="369332"/>
            </a:xfrm>
            <a:prstGeom prst="rect">
              <a:avLst/>
            </a:prstGeom>
            <a:noFill/>
          </p:spPr>
          <p:txBody>
            <a:bodyPr wrap="square" lIns="91440" tIns="45720" rIns="91440" bIns="45720" rtlCol="0" anchor="t">
              <a:spAutoFit/>
            </a:bodyPr>
            <a:lstStyle/>
            <a:p>
              <a:r>
                <a:rPr lang="en-GB" sz="1800" dirty="0">
                  <a:solidFill>
                    <a:srgbClr val="7030A0"/>
                  </a:solidFill>
                  <a:latin typeface="Century Gothic" panose="020B0502020202020204" pitchFamily="34" charset="0"/>
                </a:rPr>
                <a:t>#PPWeek25 </a:t>
              </a:r>
              <a:endParaRPr lang="en-US" sz="1800" dirty="0">
                <a:solidFill>
                  <a:srgbClr val="7030A0"/>
                </a:solidFill>
                <a:latin typeface="Century Gothic" panose="020B0502020202020204" pitchFamily="34" charset="0"/>
              </a:endParaRPr>
            </a:p>
          </p:txBody>
        </p:sp>
        <p:cxnSp>
          <p:nvCxnSpPr>
            <p:cNvPr id="4" name="Straight Connector 3">
              <a:extLst>
                <a:ext uri="{FF2B5EF4-FFF2-40B4-BE49-F238E27FC236}">
                  <a16:creationId xmlns:a16="http://schemas.microsoft.com/office/drawing/2014/main" id="{A6B5387E-D8B5-8F5D-4460-4E39E879E025}"/>
                </a:ext>
              </a:extLst>
            </p:cNvPr>
            <p:cNvCxnSpPr>
              <a:cxnSpLocks/>
            </p:cNvCxnSpPr>
            <p:nvPr/>
          </p:nvCxnSpPr>
          <p:spPr>
            <a:xfrm>
              <a:off x="0" y="4410634"/>
              <a:ext cx="9144000" cy="0"/>
            </a:xfrm>
            <a:prstGeom prst="line">
              <a:avLst/>
            </a:prstGeom>
            <a:ln w="762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2A6C25BC-30D2-7D2F-8F99-119B888926D9}"/>
                </a:ext>
              </a:extLst>
            </p:cNvPr>
            <p:cNvCxnSpPr>
              <a:cxnSpLocks/>
            </p:cNvCxnSpPr>
            <p:nvPr/>
          </p:nvCxnSpPr>
          <p:spPr>
            <a:xfrm>
              <a:off x="0" y="4271041"/>
              <a:ext cx="9144000" cy="0"/>
            </a:xfrm>
            <a:prstGeom prst="line">
              <a:avLst/>
            </a:prstGeom>
            <a:ln w="76200">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182728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8E428A17-0154-B10A-E6A9-D7029C480767}"/>
              </a:ext>
              <a:ext uri="{C183D7F6-B498-43B3-948B-1728B52AA6E4}">
                <adec:decorative xmlns:adec="http://schemas.microsoft.com/office/drawing/2017/decorative" val="1"/>
              </a:ext>
            </a:extLst>
          </p:cNvPr>
          <p:cNvSpPr/>
          <p:nvPr/>
        </p:nvSpPr>
        <p:spPr>
          <a:xfrm>
            <a:off x="605994" y="886812"/>
            <a:ext cx="148266" cy="3019693"/>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6" name="Title 5">
            <a:extLst>
              <a:ext uri="{FF2B5EF4-FFF2-40B4-BE49-F238E27FC236}">
                <a16:creationId xmlns:a16="http://schemas.microsoft.com/office/drawing/2014/main" id="{EE80FEAC-5DB7-4189-A738-7B42950A4250}"/>
              </a:ext>
            </a:extLst>
          </p:cNvPr>
          <p:cNvSpPr txBox="1">
            <a:spLocks noGrp="1"/>
          </p:cNvSpPr>
          <p:nvPr>
            <p:ph type="title" idx="4294967295"/>
          </p:nvPr>
        </p:nvSpPr>
        <p:spPr>
          <a:xfrm>
            <a:off x="186781" y="179472"/>
            <a:ext cx="7632595" cy="646331"/>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3600" b="1" i="0" u="none" strike="noStrike" kern="1200" cap="none" spc="0" normalizeH="0" baseline="0" noProof="0">
                <a:ln>
                  <a:noFill/>
                </a:ln>
                <a:solidFill>
                  <a:srgbClr val="7030A0"/>
                </a:solidFill>
                <a:effectLst/>
                <a:uLnTx/>
                <a:uFillTx/>
                <a:latin typeface="Century Gothic" panose="020B0502020202020204" pitchFamily="34" charset="0"/>
                <a:ea typeface="Calibri"/>
                <a:cs typeface="Calibri"/>
              </a:rPr>
              <a:t>Key dates</a:t>
            </a:r>
            <a:endParaRPr kumimoji="0" lang="en-GB" sz="2700" b="1" i="0" u="none" strike="noStrike" kern="1200" cap="none" spc="0" normalizeH="0" baseline="0" noProof="0">
              <a:ln>
                <a:noFill/>
              </a:ln>
              <a:solidFill>
                <a:srgbClr val="7030A0"/>
              </a:solidFill>
              <a:effectLst>
                <a:outerShdw blurRad="38100" dist="38100" dir="2700000" algn="tl">
                  <a:srgbClr val="000000">
                    <a:alpha val="43137"/>
                  </a:srgbClr>
                </a:outerShdw>
              </a:effectLst>
              <a:uLnTx/>
              <a:uFillTx/>
              <a:latin typeface="Calibri" panose="020F0502020204030204"/>
              <a:ea typeface="+mn-ea"/>
              <a:cs typeface="+mn-cs"/>
            </a:endParaRPr>
          </a:p>
        </p:txBody>
      </p:sp>
      <p:grpSp>
        <p:nvGrpSpPr>
          <p:cNvPr id="4" name="Group 3">
            <a:extLst>
              <a:ext uri="{FF2B5EF4-FFF2-40B4-BE49-F238E27FC236}">
                <a16:creationId xmlns:a16="http://schemas.microsoft.com/office/drawing/2014/main" id="{64688CB2-2A65-5A1D-EDFD-380E4BC7DC9F}"/>
              </a:ext>
              <a:ext uri="{C183D7F6-B498-43B3-948B-1728B52AA6E4}">
                <adec:decorative xmlns:adec="http://schemas.microsoft.com/office/drawing/2017/decorative" val="1"/>
              </a:ext>
            </a:extLst>
          </p:cNvPr>
          <p:cNvGrpSpPr/>
          <p:nvPr/>
        </p:nvGrpSpPr>
        <p:grpSpPr>
          <a:xfrm>
            <a:off x="0" y="4271041"/>
            <a:ext cx="9721358" cy="705558"/>
            <a:chOff x="0" y="4271041"/>
            <a:chExt cx="9721358" cy="705558"/>
          </a:xfrm>
        </p:grpSpPr>
        <p:sp>
          <p:nvSpPr>
            <p:cNvPr id="7" name="TextBox 6">
              <a:extLst>
                <a:ext uri="{FF2B5EF4-FFF2-40B4-BE49-F238E27FC236}">
                  <a16:creationId xmlns:a16="http://schemas.microsoft.com/office/drawing/2014/main" id="{04A9F394-CB76-4658-4A9B-24EC9822E511}"/>
                </a:ext>
              </a:extLst>
            </p:cNvPr>
            <p:cNvSpPr txBox="1"/>
            <p:nvPr/>
          </p:nvSpPr>
          <p:spPr>
            <a:xfrm>
              <a:off x="311400" y="4587659"/>
              <a:ext cx="4329755" cy="369332"/>
            </a:xfrm>
            <a:prstGeom prst="rect">
              <a:avLst/>
            </a:prstGeom>
            <a:noFill/>
          </p:spPr>
          <p:txBody>
            <a:bodyPr wrap="square" lIns="91440" tIns="45720" rIns="91440" bIns="45720" rtlCol="0" anchor="t">
              <a:spAutoFit/>
            </a:bodyPr>
            <a:lstStyle/>
            <a:p>
              <a:r>
                <a:rPr lang="en-GB" sz="1800" dirty="0">
                  <a:solidFill>
                    <a:srgbClr val="7030A0"/>
                  </a:solidFill>
                  <a:latin typeface="Century Gothic" panose="020B0502020202020204" pitchFamily="34" charset="0"/>
                </a:rPr>
                <a:t>#PsychologicalProfessionsWeek2025 </a:t>
              </a:r>
              <a:endParaRPr lang="en-US" sz="1800" dirty="0">
                <a:solidFill>
                  <a:srgbClr val="7030A0"/>
                </a:solidFill>
                <a:latin typeface="Century Gothic" panose="020B0502020202020204" pitchFamily="34" charset="0"/>
              </a:endParaRPr>
            </a:p>
          </p:txBody>
        </p:sp>
        <p:sp>
          <p:nvSpPr>
            <p:cNvPr id="9" name="TextBox 8">
              <a:extLst>
                <a:ext uri="{FF2B5EF4-FFF2-40B4-BE49-F238E27FC236}">
                  <a16:creationId xmlns:a16="http://schemas.microsoft.com/office/drawing/2014/main" id="{3EFF4AF2-F6F9-0FC4-BC1C-D3E71902C668}"/>
                </a:ext>
              </a:extLst>
            </p:cNvPr>
            <p:cNvSpPr txBox="1"/>
            <p:nvPr/>
          </p:nvSpPr>
          <p:spPr>
            <a:xfrm>
              <a:off x="7250460" y="4607267"/>
              <a:ext cx="2470898" cy="369332"/>
            </a:xfrm>
            <a:prstGeom prst="rect">
              <a:avLst/>
            </a:prstGeom>
            <a:noFill/>
          </p:spPr>
          <p:txBody>
            <a:bodyPr wrap="square" lIns="91440" tIns="45720" rIns="91440" bIns="45720" rtlCol="0" anchor="t">
              <a:spAutoFit/>
            </a:bodyPr>
            <a:lstStyle/>
            <a:p>
              <a:r>
                <a:rPr lang="en-GB" sz="1800" dirty="0">
                  <a:solidFill>
                    <a:srgbClr val="7030A0"/>
                  </a:solidFill>
                  <a:latin typeface="Century Gothic" panose="020B0502020202020204" pitchFamily="34" charset="0"/>
                </a:rPr>
                <a:t>#PPWeek25 </a:t>
              </a:r>
              <a:endParaRPr lang="en-US" sz="1800" dirty="0">
                <a:solidFill>
                  <a:srgbClr val="7030A0"/>
                </a:solidFill>
                <a:latin typeface="Century Gothic" panose="020B0502020202020204" pitchFamily="34" charset="0"/>
              </a:endParaRPr>
            </a:p>
          </p:txBody>
        </p:sp>
        <p:cxnSp>
          <p:nvCxnSpPr>
            <p:cNvPr id="12" name="Straight Connector 11">
              <a:extLst>
                <a:ext uri="{FF2B5EF4-FFF2-40B4-BE49-F238E27FC236}">
                  <a16:creationId xmlns:a16="http://schemas.microsoft.com/office/drawing/2014/main" id="{3E0AC3A8-EE96-7E65-DF53-F10423B77575}"/>
                </a:ext>
              </a:extLst>
            </p:cNvPr>
            <p:cNvCxnSpPr>
              <a:cxnSpLocks/>
            </p:cNvCxnSpPr>
            <p:nvPr/>
          </p:nvCxnSpPr>
          <p:spPr>
            <a:xfrm>
              <a:off x="0" y="4410634"/>
              <a:ext cx="9144000" cy="0"/>
            </a:xfrm>
            <a:prstGeom prst="line">
              <a:avLst/>
            </a:prstGeom>
            <a:ln w="762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E19CFBA9-F98C-B650-2A0B-D62C7EBCD590}"/>
                </a:ext>
              </a:extLst>
            </p:cNvPr>
            <p:cNvCxnSpPr>
              <a:cxnSpLocks/>
            </p:cNvCxnSpPr>
            <p:nvPr/>
          </p:nvCxnSpPr>
          <p:spPr>
            <a:xfrm>
              <a:off x="0" y="4271041"/>
              <a:ext cx="9144000" cy="0"/>
            </a:xfrm>
            <a:prstGeom prst="line">
              <a:avLst/>
            </a:prstGeom>
            <a:ln w="76200">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B637B0E0-C73A-D87A-63E4-46D2E0E40E0B}"/>
              </a:ext>
              <a:ext uri="{C183D7F6-B498-43B3-948B-1728B52AA6E4}">
                <adec:decorative xmlns:adec="http://schemas.microsoft.com/office/drawing/2017/decorative" val="1"/>
              </a:ext>
            </a:extLst>
          </p:cNvPr>
          <p:cNvGrpSpPr/>
          <p:nvPr/>
        </p:nvGrpSpPr>
        <p:grpSpPr>
          <a:xfrm>
            <a:off x="572029" y="1408425"/>
            <a:ext cx="182231" cy="1730931"/>
            <a:chOff x="709612" y="1613708"/>
            <a:chExt cx="409575" cy="3746440"/>
          </a:xfrm>
          <a:solidFill>
            <a:schemeClr val="bg2">
              <a:lumMod val="75000"/>
            </a:schemeClr>
          </a:solidFill>
        </p:grpSpPr>
        <p:sp>
          <p:nvSpPr>
            <p:cNvPr id="10" name="Oval 9">
              <a:extLst>
                <a:ext uri="{FF2B5EF4-FFF2-40B4-BE49-F238E27FC236}">
                  <a16:creationId xmlns:a16="http://schemas.microsoft.com/office/drawing/2014/main" id="{0B4B9CD1-4FF4-A191-38BE-FFA1C30F73D7}"/>
                </a:ext>
              </a:extLst>
            </p:cNvPr>
            <p:cNvSpPr/>
            <p:nvPr/>
          </p:nvSpPr>
          <p:spPr>
            <a:xfrm>
              <a:off x="709612" y="1613708"/>
              <a:ext cx="409575" cy="409575"/>
            </a:xfrm>
            <a:prstGeom prst="ellipse">
              <a:avLst/>
            </a:prstGeom>
            <a:grp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11" name="Oval 10">
              <a:extLst>
                <a:ext uri="{FF2B5EF4-FFF2-40B4-BE49-F238E27FC236}">
                  <a16:creationId xmlns:a16="http://schemas.microsoft.com/office/drawing/2014/main" id="{864E0039-4282-5A99-6221-E9680FEAD9FC}"/>
                </a:ext>
              </a:extLst>
            </p:cNvPr>
            <p:cNvSpPr/>
            <p:nvPr/>
          </p:nvSpPr>
          <p:spPr>
            <a:xfrm>
              <a:off x="709612" y="3282141"/>
              <a:ext cx="409575" cy="409575"/>
            </a:xfrm>
            <a:prstGeom prst="ellipse">
              <a:avLst/>
            </a:prstGeom>
            <a:grp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14" name="Oval 13">
              <a:extLst>
                <a:ext uri="{FF2B5EF4-FFF2-40B4-BE49-F238E27FC236}">
                  <a16:creationId xmlns:a16="http://schemas.microsoft.com/office/drawing/2014/main" id="{AE4F4FC9-38AB-AC06-8967-B1EED70AE83B}"/>
                </a:ext>
              </a:extLst>
            </p:cNvPr>
            <p:cNvSpPr/>
            <p:nvPr/>
          </p:nvSpPr>
          <p:spPr>
            <a:xfrm>
              <a:off x="709612" y="4950573"/>
              <a:ext cx="409575" cy="409575"/>
            </a:xfrm>
            <a:prstGeom prst="ellipse">
              <a:avLst/>
            </a:prstGeom>
            <a:grp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grpSp>
      <p:sp>
        <p:nvSpPr>
          <p:cNvPr id="16" name="TextBox 15">
            <a:extLst>
              <a:ext uri="{FF2B5EF4-FFF2-40B4-BE49-F238E27FC236}">
                <a16:creationId xmlns:a16="http://schemas.microsoft.com/office/drawing/2014/main" id="{5BDBF41D-4AD1-4DAD-B9DB-0CEBE2135A5C}"/>
              </a:ext>
              <a:ext uri="{C183D7F6-B498-43B3-948B-1728B52AA6E4}">
                <adec:decorative xmlns:adec="http://schemas.microsoft.com/office/drawing/2017/decorative" val="0"/>
              </a:ext>
            </a:extLst>
          </p:cNvPr>
          <p:cNvSpPr txBox="1"/>
          <p:nvPr/>
        </p:nvSpPr>
        <p:spPr>
          <a:xfrm>
            <a:off x="817516" y="1295838"/>
            <a:ext cx="8176430" cy="646331"/>
          </a:xfrm>
          <a:prstGeom prst="rect">
            <a:avLst/>
          </a:prstGeom>
          <a:noFill/>
        </p:spPr>
        <p:txBody>
          <a:bodyPr wrap="square" lIns="91440" tIns="45720" rIns="91440" bIns="45720" anchor="t">
            <a:spAutoFit/>
          </a:bodyPr>
          <a:lstStyle/>
          <a:p>
            <a:r>
              <a:rPr lang="en-GB" sz="1800" dirty="0">
                <a:solidFill>
                  <a:srgbClr val="333333"/>
                </a:solidFill>
                <a:latin typeface="Didact Gothic"/>
                <a:ea typeface="Calibri" panose="020F0502020204030204" pitchFamily="34" charset="0"/>
              </a:rPr>
              <a:t>02 September 2025 : Psychological Professions Week 2025 Communications Commence</a:t>
            </a:r>
            <a:endParaRPr lang="en-GB" sz="1800" dirty="0">
              <a:solidFill>
                <a:srgbClr val="333333"/>
              </a:solidFill>
              <a:latin typeface="Didact Gothic" panose="00000500000000000000" pitchFamily="2" charset="0"/>
              <a:ea typeface="Calibri" panose="020F0502020204030204" pitchFamily="34" charset="0"/>
            </a:endParaRPr>
          </a:p>
        </p:txBody>
      </p:sp>
      <p:sp>
        <p:nvSpPr>
          <p:cNvPr id="17" name="TextBox 16">
            <a:extLst>
              <a:ext uri="{FF2B5EF4-FFF2-40B4-BE49-F238E27FC236}">
                <a16:creationId xmlns:a16="http://schemas.microsoft.com/office/drawing/2014/main" id="{B73C89D5-9416-47C8-9BF0-C69103B2B7C3}"/>
              </a:ext>
              <a:ext uri="{C183D7F6-B498-43B3-948B-1728B52AA6E4}">
                <adec:decorative xmlns:adec="http://schemas.microsoft.com/office/drawing/2017/decorative" val="0"/>
              </a:ext>
            </a:extLst>
          </p:cNvPr>
          <p:cNvSpPr txBox="1"/>
          <p:nvPr/>
        </p:nvSpPr>
        <p:spPr>
          <a:xfrm>
            <a:off x="817516" y="2081100"/>
            <a:ext cx="8176430" cy="646331"/>
          </a:xfrm>
          <a:prstGeom prst="rect">
            <a:avLst/>
          </a:prstGeom>
          <a:noFill/>
        </p:spPr>
        <p:txBody>
          <a:bodyPr wrap="square" lIns="91440" tIns="45720" rIns="91440" bIns="45720" anchor="t">
            <a:spAutoFit/>
          </a:bodyPr>
          <a:lstStyle/>
          <a:p>
            <a:r>
              <a:rPr lang="en-GB" sz="1800" dirty="0">
                <a:solidFill>
                  <a:srgbClr val="333333"/>
                </a:solidFill>
                <a:latin typeface="Didact Gothic"/>
                <a:ea typeface="Calibri"/>
              </a:rPr>
              <a:t>29 September 2025: Registrations open for PPN Regional Events </a:t>
            </a:r>
            <a:r>
              <a:rPr lang="en-GB" sz="1800" dirty="0">
                <a:latin typeface="Didact Gothic"/>
                <a:ea typeface="Calibri"/>
                <a:hlinkClick r:id="rId2"/>
              </a:rPr>
              <a:t>(PPWeek25 Programme)</a:t>
            </a:r>
            <a:r>
              <a:rPr lang="en-GB" sz="1800" dirty="0">
                <a:latin typeface="Didact Gothic"/>
                <a:ea typeface="Calibri"/>
              </a:rPr>
              <a:t> (please check individual event information)</a:t>
            </a:r>
            <a:endParaRPr lang="en-GB" sz="1800" dirty="0">
              <a:latin typeface="Didact Gothic" panose="00000500000000000000" pitchFamily="2" charset="0"/>
              <a:ea typeface="Calibri"/>
            </a:endParaRPr>
          </a:p>
        </p:txBody>
      </p:sp>
      <p:sp>
        <p:nvSpPr>
          <p:cNvPr id="18" name="Title 17">
            <a:extLst>
              <a:ext uri="{FF2B5EF4-FFF2-40B4-BE49-F238E27FC236}">
                <a16:creationId xmlns:a16="http://schemas.microsoft.com/office/drawing/2014/main" id="{0CE0B61A-D879-4A10-B7A4-A447AD9C0F92}"/>
              </a:ext>
              <a:ext uri="{C183D7F6-B498-43B3-948B-1728B52AA6E4}">
                <adec:decorative xmlns:adec="http://schemas.microsoft.com/office/drawing/2017/decorative" val="0"/>
              </a:ext>
            </a:extLst>
          </p:cNvPr>
          <p:cNvSpPr txBox="1">
            <a:spLocks/>
          </p:cNvSpPr>
          <p:nvPr/>
        </p:nvSpPr>
        <p:spPr>
          <a:xfrm>
            <a:off x="817516" y="2850110"/>
            <a:ext cx="8176430" cy="369332"/>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800" dirty="0">
                <a:solidFill>
                  <a:srgbClr val="333333"/>
                </a:solidFill>
                <a:latin typeface="Didact Gothic"/>
                <a:ea typeface="Calibri" panose="020F0502020204030204" pitchFamily="34" charset="0"/>
              </a:rPr>
              <a:t>3</a:t>
            </a:r>
            <a:r>
              <a:rPr kumimoji="0" lang="en-GB" sz="1800" b="0" i="0" u="none" strike="noStrike" kern="1200" cap="none" spc="0" normalizeH="0" baseline="0" noProof="0" dirty="0">
                <a:ln>
                  <a:noFill/>
                </a:ln>
                <a:solidFill>
                  <a:srgbClr val="333333"/>
                </a:solidFill>
                <a:effectLst/>
                <a:uLnTx/>
                <a:uFillTx/>
                <a:latin typeface="Didact Gothic"/>
                <a:ea typeface="Calibri" panose="020F0502020204030204" pitchFamily="34" charset="0"/>
                <a:cs typeface="+mn-cs"/>
              </a:rPr>
              <a:t> November 2025: 'One week to go' communications </a:t>
            </a:r>
          </a:p>
        </p:txBody>
      </p:sp>
      <p:sp>
        <p:nvSpPr>
          <p:cNvPr id="22" name="TextBox 21">
            <a:extLst>
              <a:ext uri="{FF2B5EF4-FFF2-40B4-BE49-F238E27FC236}">
                <a16:creationId xmlns:a16="http://schemas.microsoft.com/office/drawing/2014/main" id="{70617AC8-929A-199B-FED6-69E595E74EC7}"/>
              </a:ext>
              <a:ext uri="{C183D7F6-B498-43B3-948B-1728B52AA6E4}">
                <adec:decorative xmlns:adec="http://schemas.microsoft.com/office/drawing/2017/decorative" val="0"/>
              </a:ext>
            </a:extLst>
          </p:cNvPr>
          <p:cNvSpPr txBox="1"/>
          <p:nvPr/>
        </p:nvSpPr>
        <p:spPr>
          <a:xfrm>
            <a:off x="817516" y="3541554"/>
            <a:ext cx="8176430" cy="369332"/>
          </a:xfrm>
          <a:prstGeom prst="rect">
            <a:avLst/>
          </a:prstGeom>
          <a:noFill/>
        </p:spPr>
        <p:txBody>
          <a:bodyPr wrap="square" lIns="91440" tIns="45720" rIns="91440" bIns="45720" anchor="t">
            <a:spAutoFit/>
          </a:bodyPr>
          <a:lstStyle/>
          <a:p>
            <a:r>
              <a:rPr lang="en-GB" sz="1800" dirty="0">
                <a:solidFill>
                  <a:srgbClr val="333333"/>
                </a:solidFill>
                <a:latin typeface="Didact Gothic"/>
                <a:ea typeface="Calibri" panose="020F0502020204030204" pitchFamily="34" charset="0"/>
              </a:rPr>
              <a:t>10 – 14 November 2025: Psychological Professions Week 2025!</a:t>
            </a:r>
          </a:p>
        </p:txBody>
      </p:sp>
      <p:sp>
        <p:nvSpPr>
          <p:cNvPr id="23" name="Star: 5 Points 22">
            <a:extLst>
              <a:ext uri="{FF2B5EF4-FFF2-40B4-BE49-F238E27FC236}">
                <a16:creationId xmlns:a16="http://schemas.microsoft.com/office/drawing/2014/main" id="{CDBED8EF-8947-3F7F-2918-40B46CE3246F}"/>
              </a:ext>
              <a:ext uri="{C183D7F6-B498-43B3-948B-1728B52AA6E4}">
                <adec:decorative xmlns:adec="http://schemas.microsoft.com/office/drawing/2017/decorative" val="1"/>
              </a:ext>
            </a:extLst>
          </p:cNvPr>
          <p:cNvSpPr/>
          <p:nvPr/>
        </p:nvSpPr>
        <p:spPr>
          <a:xfrm>
            <a:off x="481189" y="3539772"/>
            <a:ext cx="366890" cy="366890"/>
          </a:xfrm>
          <a:prstGeom prst="star5">
            <a:avLst/>
          </a:prstGeom>
          <a:solidFill>
            <a:schemeClr val="bg1">
              <a:lumMod val="65000"/>
            </a:schemeClr>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 name="Picture 1">
            <a:extLst>
              <a:ext uri="{FF2B5EF4-FFF2-40B4-BE49-F238E27FC236}">
                <a16:creationId xmlns:a16="http://schemas.microsoft.com/office/drawing/2014/main" id="{1C8DD5D5-7A43-29F5-22C7-2FEAD5973839}"/>
              </a:ext>
            </a:extLst>
          </p:cNvPr>
          <p:cNvPicPr>
            <a:picLocks noChangeAspect="1"/>
          </p:cNvPicPr>
          <p:nvPr/>
        </p:nvPicPr>
        <p:blipFill>
          <a:blip r:embed="rId3"/>
          <a:stretch>
            <a:fillRect/>
          </a:stretch>
        </p:blipFill>
        <p:spPr>
          <a:xfrm>
            <a:off x="8021220" y="127472"/>
            <a:ext cx="936000" cy="939490"/>
          </a:xfrm>
          <a:prstGeom prst="rect">
            <a:avLst/>
          </a:prstGeom>
        </p:spPr>
      </p:pic>
    </p:spTree>
    <p:extLst>
      <p:ext uri="{BB962C8B-B14F-4D97-AF65-F5344CB8AC3E}">
        <p14:creationId xmlns:p14="http://schemas.microsoft.com/office/powerpoint/2010/main" val="36704805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EE80FEAC-5DB7-4189-A738-7B42950A4250}"/>
              </a:ext>
            </a:extLst>
          </p:cNvPr>
          <p:cNvSpPr txBox="1">
            <a:spLocks noGrp="1"/>
          </p:cNvSpPr>
          <p:nvPr>
            <p:ph type="title" idx="4294967295"/>
          </p:nvPr>
        </p:nvSpPr>
        <p:spPr>
          <a:xfrm>
            <a:off x="94251" y="257592"/>
            <a:ext cx="7632595" cy="1061829"/>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3600" b="1" i="0" u="none" strike="noStrike" kern="1200" cap="none" spc="0" normalizeH="0" baseline="0" noProof="0">
                <a:ln>
                  <a:noFill/>
                </a:ln>
                <a:solidFill>
                  <a:srgbClr val="7030A0"/>
                </a:solidFill>
                <a:effectLst/>
                <a:uLnTx/>
                <a:uFillTx/>
                <a:latin typeface="Century Gothic" panose="020B0502020202020204" pitchFamily="34" charset="0"/>
                <a:ea typeface="+mn-ea"/>
                <a:cs typeface="+mn-cs"/>
              </a:rPr>
              <a:t>Audience</a:t>
            </a:r>
            <a:endParaRPr kumimoji="0" lang="en-GB" sz="3200" b="1" i="0" u="none" strike="noStrike" kern="1200" cap="none" spc="0" normalizeH="0" baseline="0" noProof="0">
              <a:ln>
                <a:noFill/>
              </a:ln>
              <a:solidFill>
                <a:srgbClr val="7030A0"/>
              </a:solidFill>
              <a:effectLst/>
              <a:uLnTx/>
              <a:uFillTx/>
              <a:latin typeface="Century Gothic" panose="020B0502020202020204" pitchFamily="34" charset="0"/>
              <a:ea typeface="+mn-ea"/>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GB" sz="2700" b="0" i="0" u="none" strike="noStrike" kern="1200" cap="none" spc="0" normalizeH="0" baseline="0" noProof="0">
              <a:ln>
                <a:noFill/>
              </a:ln>
              <a:solidFill>
                <a:srgbClr val="7030A0"/>
              </a:solidFill>
              <a:effectLst>
                <a:outerShdw blurRad="38100" dist="38100" dir="2700000" algn="tl">
                  <a:srgbClr val="000000">
                    <a:alpha val="43137"/>
                  </a:srgbClr>
                </a:outerShdw>
              </a:effectLst>
              <a:uLnTx/>
              <a:uFillTx/>
              <a:latin typeface="Calibri" panose="020F0502020204030204"/>
              <a:ea typeface="+mn-ea"/>
              <a:cs typeface="+mn-cs"/>
            </a:endParaRPr>
          </a:p>
        </p:txBody>
      </p:sp>
      <p:sp>
        <p:nvSpPr>
          <p:cNvPr id="2" name="TextBox 1">
            <a:extLst>
              <a:ext uri="{FF2B5EF4-FFF2-40B4-BE49-F238E27FC236}">
                <a16:creationId xmlns:a16="http://schemas.microsoft.com/office/drawing/2014/main" id="{89909176-67B6-6A04-EAFA-AFF68218E2CF}"/>
              </a:ext>
              <a:ext uri="{C183D7F6-B498-43B3-948B-1728B52AA6E4}">
                <adec:decorative xmlns:adec="http://schemas.microsoft.com/office/drawing/2017/decorative" val="1"/>
              </a:ext>
            </a:extLst>
          </p:cNvPr>
          <p:cNvSpPr txBox="1"/>
          <p:nvPr/>
        </p:nvSpPr>
        <p:spPr>
          <a:xfrm>
            <a:off x="92252" y="1076669"/>
            <a:ext cx="8968870" cy="3693319"/>
          </a:xfrm>
          <a:prstGeom prst="rect">
            <a:avLst/>
          </a:prstGeom>
          <a:noFill/>
        </p:spPr>
        <p:txBody>
          <a:bodyPr wrap="square" lIns="91440" tIns="45720" rIns="91440" bIns="45720" anchor="t">
            <a:spAutoFit/>
          </a:bodyPr>
          <a:lstStyle/>
          <a:p>
            <a:r>
              <a:rPr lang="en-GB" sz="1800" dirty="0">
                <a:solidFill>
                  <a:srgbClr val="333333"/>
                </a:solidFill>
                <a:effectLst/>
                <a:latin typeface="Didact Gothic"/>
                <a:ea typeface="Calibri" panose="020F0502020204030204" pitchFamily="34" charset="0"/>
              </a:rPr>
              <a:t>Everyone is welcome to </a:t>
            </a:r>
            <a:r>
              <a:rPr lang="en-GB" sz="1800" dirty="0">
                <a:solidFill>
                  <a:srgbClr val="333333"/>
                </a:solidFill>
                <a:latin typeface="Didact Gothic"/>
                <a:ea typeface="Calibri" panose="020F0502020204030204" pitchFamily="34" charset="0"/>
              </a:rPr>
              <a:t>mark Psychological Professions Week 2025 across England and join the national webinar and PPN regional events!</a:t>
            </a:r>
          </a:p>
          <a:p>
            <a:endParaRPr lang="en-GB" sz="1800" dirty="0">
              <a:solidFill>
                <a:srgbClr val="333333"/>
              </a:solidFill>
              <a:effectLst/>
              <a:latin typeface="Didact Gothic"/>
              <a:ea typeface="Calibri" panose="020F0502020204030204" pitchFamily="34" charset="0"/>
            </a:endParaRPr>
          </a:p>
          <a:p>
            <a:r>
              <a:rPr lang="en-GB" sz="1800" dirty="0">
                <a:solidFill>
                  <a:srgbClr val="333333"/>
                </a:solidFill>
                <a:effectLst/>
                <a:latin typeface="Didact Gothic"/>
                <a:ea typeface="Calibri" panose="020F0502020204030204" pitchFamily="34" charset="0"/>
              </a:rPr>
              <a:t>Our audiences include:</a:t>
            </a:r>
          </a:p>
          <a:p>
            <a:endParaRPr lang="en-GB" sz="1800" dirty="0">
              <a:solidFill>
                <a:srgbClr val="333333"/>
              </a:solidFill>
              <a:latin typeface="Didact Gothic"/>
              <a:ea typeface="Calibri" panose="020F0502020204030204" pitchFamily="34" charset="0"/>
            </a:endParaRPr>
          </a:p>
          <a:p>
            <a:pPr marL="285750" indent="-285750">
              <a:buFont typeface="Arial" panose="020B0604020202020204" pitchFamily="34" charset="0"/>
              <a:buChar char="•"/>
            </a:pPr>
            <a:r>
              <a:rPr lang="en-GB" sz="1800" dirty="0">
                <a:solidFill>
                  <a:srgbClr val="333333"/>
                </a:solidFill>
                <a:latin typeface="Didact Gothic"/>
                <a:ea typeface="Calibri" panose="020F0502020204030204" pitchFamily="34" charset="0"/>
              </a:rPr>
              <a:t>P</a:t>
            </a:r>
            <a:r>
              <a:rPr lang="en-GB" sz="1800" dirty="0">
                <a:solidFill>
                  <a:srgbClr val="333333"/>
                </a:solidFill>
                <a:effectLst/>
                <a:latin typeface="Didact Gothic"/>
                <a:ea typeface="Calibri" panose="020F0502020204030204" pitchFamily="34" charset="0"/>
              </a:rPr>
              <a:t>sychological professionals – qualified, training and aspiring</a:t>
            </a:r>
            <a:r>
              <a:rPr lang="en-GB" sz="1800" dirty="0">
                <a:solidFill>
                  <a:srgbClr val="333333"/>
                </a:solidFill>
                <a:latin typeface="Didact Gothic"/>
                <a:ea typeface="Calibri" panose="020F0502020204030204" pitchFamily="34" charset="0"/>
              </a:rPr>
              <a:t> </a:t>
            </a:r>
          </a:p>
          <a:p>
            <a:pPr marL="285750" indent="-285750">
              <a:buFont typeface="Arial" panose="020B0604020202020204" pitchFamily="34" charset="0"/>
              <a:buChar char="•"/>
            </a:pPr>
            <a:r>
              <a:rPr lang="en-GB" sz="1800" dirty="0">
                <a:solidFill>
                  <a:srgbClr val="333333"/>
                </a:solidFill>
                <a:effectLst/>
                <a:latin typeface="Didact Gothic"/>
                <a:ea typeface="Calibri" panose="020F0502020204030204" pitchFamily="34" charset="0"/>
              </a:rPr>
              <a:t>Experts by </a:t>
            </a:r>
            <a:r>
              <a:rPr lang="en-GB" sz="1800" dirty="0">
                <a:solidFill>
                  <a:srgbClr val="333333"/>
                </a:solidFill>
                <a:latin typeface="Didact Gothic"/>
                <a:ea typeface="Calibri" panose="020F0502020204030204" pitchFamily="34" charset="0"/>
              </a:rPr>
              <a:t>Experience</a:t>
            </a:r>
            <a:r>
              <a:rPr lang="en-GB" sz="1800" dirty="0">
                <a:solidFill>
                  <a:srgbClr val="333333"/>
                </a:solidFill>
                <a:effectLst/>
                <a:latin typeface="Didact Gothic"/>
                <a:ea typeface="Calibri" panose="020F0502020204030204" pitchFamily="34" charset="0"/>
              </a:rPr>
              <a:t> and people with lived experience</a:t>
            </a:r>
            <a:endParaRPr lang="en-GB" sz="1800" dirty="0">
              <a:solidFill>
                <a:srgbClr val="333333"/>
              </a:solidFill>
              <a:latin typeface="Didact Gothic"/>
              <a:ea typeface="Calibri" panose="020F0502020204030204" pitchFamily="34" charset="0"/>
            </a:endParaRPr>
          </a:p>
          <a:p>
            <a:pPr marL="285750" indent="-285750">
              <a:buFont typeface="Arial" panose="020B0604020202020204" pitchFamily="34" charset="0"/>
              <a:buChar char="•"/>
            </a:pPr>
            <a:r>
              <a:rPr lang="en-GB" sz="1800" dirty="0">
                <a:solidFill>
                  <a:srgbClr val="333333"/>
                </a:solidFill>
                <a:latin typeface="Didact Gothic"/>
                <a:ea typeface="Calibri" panose="020F0502020204030204" pitchFamily="34" charset="0"/>
              </a:rPr>
              <a:t>Policymakers</a:t>
            </a:r>
            <a:endParaRPr lang="en-GB" sz="1800" dirty="0">
              <a:solidFill>
                <a:srgbClr val="333333"/>
              </a:solidFill>
              <a:effectLst/>
              <a:latin typeface="Didact Gothic"/>
              <a:ea typeface="Calibri" panose="020F0502020204030204" pitchFamily="34" charset="0"/>
            </a:endParaRPr>
          </a:p>
          <a:p>
            <a:pPr marL="285750" indent="-285750">
              <a:buFont typeface="Arial" panose="020B0604020202020204" pitchFamily="34" charset="0"/>
              <a:buChar char="•"/>
            </a:pPr>
            <a:r>
              <a:rPr lang="en-GB" sz="1800" dirty="0">
                <a:solidFill>
                  <a:srgbClr val="333333"/>
                </a:solidFill>
                <a:latin typeface="Didact Gothic"/>
                <a:ea typeface="Calibri" panose="020F0502020204030204" pitchFamily="34" charset="0"/>
              </a:rPr>
              <a:t>Education, workforce and career leads and teams</a:t>
            </a:r>
          </a:p>
          <a:p>
            <a:pPr marL="285750" indent="-285750">
              <a:buFont typeface="Arial" panose="020B0604020202020204" pitchFamily="34" charset="0"/>
              <a:buChar char="•"/>
            </a:pPr>
            <a:r>
              <a:rPr lang="en-GB" sz="1800" dirty="0">
                <a:solidFill>
                  <a:srgbClr val="333333"/>
                </a:solidFill>
                <a:latin typeface="Didact Gothic"/>
                <a:ea typeface="Calibri" panose="020F0502020204030204" pitchFamily="34" charset="0"/>
              </a:rPr>
              <a:t>NHS commissioned service providers </a:t>
            </a:r>
          </a:p>
          <a:p>
            <a:pPr marL="285750" indent="-285750">
              <a:buFont typeface="Arial" panose="020B0604020202020204" pitchFamily="34" charset="0"/>
              <a:buChar char="•"/>
            </a:pPr>
            <a:r>
              <a:rPr lang="en-GB" sz="1800" dirty="0">
                <a:solidFill>
                  <a:srgbClr val="333333"/>
                </a:solidFill>
                <a:latin typeface="Didact Gothic"/>
                <a:ea typeface="Calibri" panose="020F0502020204030204" pitchFamily="34" charset="0"/>
              </a:rPr>
              <a:t>Members of the public interested in the psychological professions and NHS services.</a:t>
            </a:r>
          </a:p>
          <a:p>
            <a:endParaRPr lang="en-GB" sz="1800" dirty="0">
              <a:latin typeface="Didact Gothic" panose="00000500000000000000" pitchFamily="2" charset="0"/>
              <a:ea typeface="Calibri" panose="020F0502020204030204" pitchFamily="34" charset="0"/>
            </a:endParaRPr>
          </a:p>
          <a:p>
            <a:endParaRPr lang="en-GB" sz="1800" dirty="0">
              <a:effectLst/>
              <a:latin typeface="Didact Gothic" panose="00000500000000000000" pitchFamily="2" charset="0"/>
              <a:ea typeface="Calibri" panose="020F0502020204030204" pitchFamily="34" charset="0"/>
            </a:endParaRPr>
          </a:p>
        </p:txBody>
      </p:sp>
      <p:grpSp>
        <p:nvGrpSpPr>
          <p:cNvPr id="4" name="Group 3">
            <a:extLst>
              <a:ext uri="{FF2B5EF4-FFF2-40B4-BE49-F238E27FC236}">
                <a16:creationId xmlns:a16="http://schemas.microsoft.com/office/drawing/2014/main" id="{7FF72D8B-79CE-8958-89A8-4B61452C83A1}"/>
              </a:ext>
              <a:ext uri="{C183D7F6-B498-43B3-948B-1728B52AA6E4}">
                <adec:decorative xmlns:adec="http://schemas.microsoft.com/office/drawing/2017/decorative" val="1"/>
              </a:ext>
            </a:extLst>
          </p:cNvPr>
          <p:cNvGrpSpPr/>
          <p:nvPr/>
        </p:nvGrpSpPr>
        <p:grpSpPr>
          <a:xfrm>
            <a:off x="0" y="4392894"/>
            <a:ext cx="9721358" cy="705558"/>
            <a:chOff x="0" y="4271041"/>
            <a:chExt cx="9721358" cy="705558"/>
          </a:xfrm>
        </p:grpSpPr>
        <p:sp>
          <p:nvSpPr>
            <p:cNvPr id="7" name="TextBox 6">
              <a:extLst>
                <a:ext uri="{FF2B5EF4-FFF2-40B4-BE49-F238E27FC236}">
                  <a16:creationId xmlns:a16="http://schemas.microsoft.com/office/drawing/2014/main" id="{CEE6049E-389E-F862-8306-0933C91D1681}"/>
                </a:ext>
              </a:extLst>
            </p:cNvPr>
            <p:cNvSpPr txBox="1"/>
            <p:nvPr/>
          </p:nvSpPr>
          <p:spPr>
            <a:xfrm>
              <a:off x="311400" y="4587659"/>
              <a:ext cx="4329755" cy="369332"/>
            </a:xfrm>
            <a:prstGeom prst="rect">
              <a:avLst/>
            </a:prstGeom>
            <a:noFill/>
          </p:spPr>
          <p:txBody>
            <a:bodyPr wrap="square" lIns="91440" tIns="45720" rIns="91440" bIns="45720" rtlCol="0" anchor="t">
              <a:spAutoFit/>
            </a:bodyPr>
            <a:lstStyle/>
            <a:p>
              <a:r>
                <a:rPr lang="en-GB" sz="1800" dirty="0">
                  <a:solidFill>
                    <a:srgbClr val="7030A0"/>
                  </a:solidFill>
                  <a:latin typeface="Century Gothic" panose="020B0502020202020204" pitchFamily="34" charset="0"/>
                </a:rPr>
                <a:t>#PsychologicalProfessionsWeek2025</a:t>
              </a:r>
              <a:endParaRPr lang="en-US" sz="1800" dirty="0">
                <a:solidFill>
                  <a:srgbClr val="7030A0"/>
                </a:solidFill>
                <a:latin typeface="Century Gothic" panose="020B0502020202020204" pitchFamily="34" charset="0"/>
              </a:endParaRPr>
            </a:p>
          </p:txBody>
        </p:sp>
        <p:sp>
          <p:nvSpPr>
            <p:cNvPr id="9" name="TextBox 8">
              <a:extLst>
                <a:ext uri="{FF2B5EF4-FFF2-40B4-BE49-F238E27FC236}">
                  <a16:creationId xmlns:a16="http://schemas.microsoft.com/office/drawing/2014/main" id="{0C43B940-D0EA-CE8F-D581-61E8971CCB69}"/>
                </a:ext>
              </a:extLst>
            </p:cNvPr>
            <p:cNvSpPr txBox="1"/>
            <p:nvPr/>
          </p:nvSpPr>
          <p:spPr>
            <a:xfrm>
              <a:off x="7250460" y="4607267"/>
              <a:ext cx="2470898" cy="369332"/>
            </a:xfrm>
            <a:prstGeom prst="rect">
              <a:avLst/>
            </a:prstGeom>
            <a:noFill/>
          </p:spPr>
          <p:txBody>
            <a:bodyPr wrap="square" lIns="91440" tIns="45720" rIns="91440" bIns="45720" rtlCol="0" anchor="t">
              <a:spAutoFit/>
            </a:bodyPr>
            <a:lstStyle/>
            <a:p>
              <a:r>
                <a:rPr lang="en-GB" sz="1800" dirty="0">
                  <a:solidFill>
                    <a:srgbClr val="7030A0"/>
                  </a:solidFill>
                  <a:latin typeface="Century Gothic" panose="020B0502020202020204" pitchFamily="34" charset="0"/>
                </a:rPr>
                <a:t>#PPWeek25 </a:t>
              </a:r>
              <a:endParaRPr lang="en-US" sz="1800" dirty="0">
                <a:solidFill>
                  <a:srgbClr val="7030A0"/>
                </a:solidFill>
                <a:latin typeface="Century Gothic" panose="020B0502020202020204" pitchFamily="34" charset="0"/>
              </a:endParaRPr>
            </a:p>
          </p:txBody>
        </p:sp>
        <p:cxnSp>
          <p:nvCxnSpPr>
            <p:cNvPr id="12" name="Straight Connector 11">
              <a:extLst>
                <a:ext uri="{FF2B5EF4-FFF2-40B4-BE49-F238E27FC236}">
                  <a16:creationId xmlns:a16="http://schemas.microsoft.com/office/drawing/2014/main" id="{AA29EF06-4562-BF5E-9C77-600DF227F292}"/>
                </a:ext>
              </a:extLst>
            </p:cNvPr>
            <p:cNvCxnSpPr>
              <a:cxnSpLocks/>
            </p:cNvCxnSpPr>
            <p:nvPr/>
          </p:nvCxnSpPr>
          <p:spPr>
            <a:xfrm>
              <a:off x="0" y="4410634"/>
              <a:ext cx="9144000" cy="0"/>
            </a:xfrm>
            <a:prstGeom prst="line">
              <a:avLst/>
            </a:prstGeom>
            <a:ln w="762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E6C0B276-52DB-1B66-749E-28022CA08550}"/>
                </a:ext>
              </a:extLst>
            </p:cNvPr>
            <p:cNvCxnSpPr>
              <a:cxnSpLocks/>
            </p:cNvCxnSpPr>
            <p:nvPr/>
          </p:nvCxnSpPr>
          <p:spPr>
            <a:xfrm>
              <a:off x="0" y="4271041"/>
              <a:ext cx="9144000" cy="0"/>
            </a:xfrm>
            <a:prstGeom prst="line">
              <a:avLst/>
            </a:prstGeom>
            <a:ln w="76200">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grpSp>
      <p:pic>
        <p:nvPicPr>
          <p:cNvPr id="3" name="Picture 2">
            <a:extLst>
              <a:ext uri="{FF2B5EF4-FFF2-40B4-BE49-F238E27FC236}">
                <a16:creationId xmlns:a16="http://schemas.microsoft.com/office/drawing/2014/main" id="{2D241C27-D8B0-561F-C951-213D88A32012}"/>
              </a:ext>
            </a:extLst>
          </p:cNvPr>
          <p:cNvPicPr>
            <a:picLocks noChangeAspect="1"/>
          </p:cNvPicPr>
          <p:nvPr/>
        </p:nvPicPr>
        <p:blipFill>
          <a:blip r:embed="rId2"/>
          <a:stretch>
            <a:fillRect/>
          </a:stretch>
        </p:blipFill>
        <p:spPr>
          <a:xfrm>
            <a:off x="8021220" y="127472"/>
            <a:ext cx="936000" cy="939490"/>
          </a:xfrm>
          <a:prstGeom prst="rect">
            <a:avLst/>
          </a:prstGeom>
        </p:spPr>
      </p:pic>
    </p:spTree>
    <p:extLst>
      <p:ext uri="{BB962C8B-B14F-4D97-AF65-F5344CB8AC3E}">
        <p14:creationId xmlns:p14="http://schemas.microsoft.com/office/powerpoint/2010/main" val="25308426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EE80FEAC-5DB7-4189-A738-7B42950A4250}"/>
              </a:ext>
            </a:extLst>
          </p:cNvPr>
          <p:cNvSpPr txBox="1">
            <a:spLocks noGrp="1"/>
          </p:cNvSpPr>
          <p:nvPr>
            <p:ph type="title" idx="4294967295"/>
          </p:nvPr>
        </p:nvSpPr>
        <p:spPr>
          <a:xfrm>
            <a:off x="186781" y="179472"/>
            <a:ext cx="7632595" cy="646331"/>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3600" b="1" i="0" u="none" strike="noStrike" kern="1200" cap="none" spc="0" normalizeH="0" baseline="0" noProof="0">
                <a:ln>
                  <a:noFill/>
                </a:ln>
                <a:solidFill>
                  <a:srgbClr val="7030A0"/>
                </a:solidFill>
                <a:effectLst/>
                <a:uLnTx/>
                <a:uFillTx/>
                <a:latin typeface="Century Gothic" panose="020B0502020202020204" pitchFamily="34" charset="0"/>
                <a:ea typeface="Calibri"/>
                <a:cs typeface="Calibri"/>
              </a:rPr>
              <a:t>Key messages</a:t>
            </a:r>
            <a:endParaRPr kumimoji="0" lang="en-GB" sz="2700" b="1" i="0" u="none" strike="noStrike" kern="1200" cap="none" spc="0" normalizeH="0" baseline="0" noProof="0">
              <a:ln>
                <a:noFill/>
              </a:ln>
              <a:solidFill>
                <a:srgbClr val="7030A0"/>
              </a:solidFill>
              <a:effectLst>
                <a:outerShdw blurRad="38100" dist="38100" dir="2700000" algn="tl">
                  <a:srgbClr val="000000">
                    <a:alpha val="43137"/>
                  </a:srgbClr>
                </a:outerShdw>
              </a:effectLst>
              <a:uLnTx/>
              <a:uFillTx/>
              <a:latin typeface="Calibri" panose="020F0502020204030204"/>
              <a:ea typeface="+mn-ea"/>
              <a:cs typeface="+mn-cs"/>
            </a:endParaRPr>
          </a:p>
        </p:txBody>
      </p:sp>
      <p:sp>
        <p:nvSpPr>
          <p:cNvPr id="2" name="TextBox 1">
            <a:extLst>
              <a:ext uri="{FF2B5EF4-FFF2-40B4-BE49-F238E27FC236}">
                <a16:creationId xmlns:a16="http://schemas.microsoft.com/office/drawing/2014/main" id="{7F670AE0-1CD5-1038-8DEE-4CC43DA99758}"/>
              </a:ext>
              <a:ext uri="{C183D7F6-B498-43B3-948B-1728B52AA6E4}">
                <adec:decorative xmlns:adec="http://schemas.microsoft.com/office/drawing/2017/decorative" val="1"/>
              </a:ext>
            </a:extLst>
          </p:cNvPr>
          <p:cNvSpPr txBox="1"/>
          <p:nvPr/>
        </p:nvSpPr>
        <p:spPr>
          <a:xfrm>
            <a:off x="265008" y="828398"/>
            <a:ext cx="8426949" cy="3129062"/>
          </a:xfrm>
          <a:prstGeom prst="rect">
            <a:avLst/>
          </a:prstGeom>
          <a:noFill/>
        </p:spPr>
        <p:txBody>
          <a:bodyPr wrap="square" lIns="91440" tIns="45720" rIns="91440" bIns="45720" anchor="t">
            <a:spAutoFit/>
          </a:bodyPr>
          <a:lstStyle/>
          <a:p>
            <a:pPr marL="285750" indent="-285750">
              <a:spcAft>
                <a:spcPts val="800"/>
              </a:spcAft>
              <a:buFont typeface="Arial" panose="020B0604020202020204" pitchFamily="34" charset="0"/>
              <a:buChar char="•"/>
            </a:pPr>
            <a:r>
              <a:rPr lang="en-GB" sz="1200" b="0" i="0" dirty="0">
                <a:solidFill>
                  <a:srgbClr val="333333"/>
                </a:solidFill>
                <a:effectLst/>
                <a:latin typeface="Didact Gothic"/>
              </a:rPr>
              <a:t>Psychological Professions Week </a:t>
            </a:r>
            <a:r>
              <a:rPr lang="en-GB" sz="1200" dirty="0">
                <a:solidFill>
                  <a:srgbClr val="333333"/>
                </a:solidFill>
                <a:latin typeface="Didact Gothic"/>
              </a:rPr>
              <a:t>2025 is</a:t>
            </a:r>
            <a:r>
              <a:rPr lang="en-GB" sz="1200" b="0" i="0" dirty="0">
                <a:solidFill>
                  <a:srgbClr val="333333"/>
                </a:solidFill>
                <a:effectLst/>
                <a:latin typeface="Didact Gothic"/>
              </a:rPr>
              <a:t> </a:t>
            </a:r>
            <a:r>
              <a:rPr lang="en-GB" sz="1200" dirty="0">
                <a:solidFill>
                  <a:srgbClr val="333333"/>
                </a:solidFill>
                <a:latin typeface="Didact Gothic"/>
              </a:rPr>
              <a:t>taking place 10-14</a:t>
            </a:r>
            <a:r>
              <a:rPr lang="en-GB" sz="1200" b="0" i="0" dirty="0">
                <a:solidFill>
                  <a:srgbClr val="333333"/>
                </a:solidFill>
                <a:effectLst/>
                <a:latin typeface="Didact Gothic"/>
              </a:rPr>
              <a:t> November </a:t>
            </a:r>
            <a:r>
              <a:rPr lang="en-GB" sz="1200" dirty="0">
                <a:solidFill>
                  <a:srgbClr val="333333"/>
                </a:solidFill>
                <a:latin typeface="Didact Gothic"/>
              </a:rPr>
              <a:t>2025.</a:t>
            </a:r>
            <a:endParaRPr lang="en-GB" sz="1200" b="0" i="0" dirty="0">
              <a:solidFill>
                <a:srgbClr val="333333"/>
              </a:solidFill>
              <a:effectLst/>
              <a:latin typeface="Didact Gothic"/>
            </a:endParaRPr>
          </a:p>
          <a:p>
            <a:pPr marL="285750" indent="-285750">
              <a:spcAft>
                <a:spcPts val="800"/>
              </a:spcAft>
              <a:buFont typeface="Arial" panose="020B0604020202020204" pitchFamily="34" charset="0"/>
              <a:buChar char="•"/>
            </a:pPr>
            <a:r>
              <a:rPr lang="en-GB" sz="1200" b="0" i="0" dirty="0">
                <a:solidFill>
                  <a:srgbClr val="333333"/>
                </a:solidFill>
                <a:effectLst/>
                <a:latin typeface="Didact Gothic"/>
              </a:rPr>
              <a:t>The </a:t>
            </a:r>
            <a:r>
              <a:rPr lang="en-GB" sz="1200" dirty="0">
                <a:solidFill>
                  <a:srgbClr val="333333"/>
                </a:solidFill>
                <a:latin typeface="Didact Gothic"/>
              </a:rPr>
              <a:t>week</a:t>
            </a:r>
            <a:r>
              <a:rPr lang="en-GB" sz="1200" b="0" i="0" dirty="0">
                <a:solidFill>
                  <a:srgbClr val="333333"/>
                </a:solidFill>
                <a:effectLst/>
                <a:latin typeface="Didact Gothic"/>
              </a:rPr>
              <a:t> is led by the Psychological </a:t>
            </a:r>
            <a:r>
              <a:rPr lang="en-GB" sz="1200" dirty="0">
                <a:solidFill>
                  <a:srgbClr val="333333"/>
                </a:solidFill>
                <a:latin typeface="Didact Gothic"/>
              </a:rPr>
              <a:t>Professions Network</a:t>
            </a:r>
            <a:r>
              <a:rPr lang="en-GB" sz="1200" b="0" i="0" dirty="0">
                <a:solidFill>
                  <a:srgbClr val="333333"/>
                </a:solidFill>
                <a:effectLst/>
                <a:latin typeface="Didact Gothic"/>
              </a:rPr>
              <a:t> and aims to</a:t>
            </a:r>
            <a:r>
              <a:rPr lang="en-GB" sz="1200" dirty="0">
                <a:solidFill>
                  <a:srgbClr val="333333"/>
                </a:solidFill>
                <a:latin typeface="Didact Gothic"/>
              </a:rPr>
              <a:t> celebrate the impact and highlight the potential of the psychological professions.</a:t>
            </a:r>
            <a:endParaRPr lang="en-GB" sz="1200" b="0" i="0" dirty="0">
              <a:solidFill>
                <a:srgbClr val="333333"/>
              </a:solidFill>
              <a:effectLst/>
              <a:latin typeface="Didact Gothic" panose="00000500000000000000" pitchFamily="2" charset="0"/>
            </a:endParaRPr>
          </a:p>
          <a:p>
            <a:pPr marL="285750" indent="-285750">
              <a:spcAft>
                <a:spcPts val="800"/>
              </a:spcAft>
              <a:buFont typeface="Arial" panose="020B0604020202020204" pitchFamily="34" charset="0"/>
              <a:buChar char="•"/>
            </a:pPr>
            <a:r>
              <a:rPr lang="en-GB" sz="1200" dirty="0">
                <a:solidFill>
                  <a:srgbClr val="333333"/>
                </a:solidFill>
                <a:latin typeface="Didact Gothic"/>
                <a:ea typeface="+mn-lt"/>
                <a:cs typeface="Calibri"/>
              </a:rPr>
              <a:t>Join us in celebrating Psychological Professions Week 2025! </a:t>
            </a:r>
          </a:p>
          <a:p>
            <a:pPr marL="285750" indent="-285750">
              <a:spcAft>
                <a:spcPts val="800"/>
              </a:spcAft>
              <a:buFont typeface="Arial" panose="020B0604020202020204" pitchFamily="34" charset="0"/>
              <a:buChar char="•"/>
            </a:pPr>
            <a:r>
              <a:rPr lang="en-GB" sz="1200" dirty="0">
                <a:solidFill>
                  <a:srgbClr val="333333"/>
                </a:solidFill>
                <a:latin typeface="Didact Gothic"/>
                <a:ea typeface="+mn-lt"/>
                <a:cs typeface="Calibri"/>
              </a:rPr>
              <a:t>Add the </a:t>
            </a:r>
            <a:r>
              <a:rPr lang="en-GB" sz="1200" dirty="0">
                <a:solidFill>
                  <a:srgbClr val="333333"/>
                </a:solidFill>
                <a:latin typeface="Didact Gothic"/>
                <a:ea typeface="+mn-lt"/>
                <a:cs typeface="Calibri"/>
                <a:hlinkClick r:id="rId2"/>
              </a:rPr>
              <a:t>Psychological Professions Week logo</a:t>
            </a:r>
            <a:r>
              <a:rPr lang="en-GB" sz="1200" dirty="0">
                <a:solidFill>
                  <a:srgbClr val="333333"/>
                </a:solidFill>
                <a:latin typeface="Didact Gothic"/>
                <a:ea typeface="+mn-lt"/>
                <a:cs typeface="Calibri"/>
              </a:rPr>
              <a:t> to your email signature and use the Teams backgrounds.</a:t>
            </a:r>
            <a:endParaRPr lang="en-GB" dirty="0"/>
          </a:p>
          <a:p>
            <a:pPr marL="285750" indent="-285750">
              <a:spcAft>
                <a:spcPts val="800"/>
              </a:spcAft>
              <a:buFont typeface="Arial" panose="020B0604020202020204" pitchFamily="34" charset="0"/>
              <a:buChar char="•"/>
            </a:pPr>
            <a:r>
              <a:rPr lang="en-GB" sz="1200" dirty="0">
                <a:solidFill>
                  <a:srgbClr val="333333"/>
                </a:solidFill>
                <a:latin typeface="Didact Gothic"/>
                <a:ea typeface="+mn-lt"/>
                <a:cs typeface="Calibri"/>
              </a:rPr>
              <a:t>Encourage your organisations, services, team, and colleagues to develop and deliver local events and communications to celebrate the great work the psychological professions do in the NHS. </a:t>
            </a:r>
          </a:p>
          <a:p>
            <a:pPr marL="285750" indent="-285750">
              <a:spcAft>
                <a:spcPts val="800"/>
              </a:spcAft>
              <a:buFont typeface="Arial" panose="020B0604020202020204" pitchFamily="34" charset="0"/>
              <a:buChar char="•"/>
            </a:pPr>
            <a:r>
              <a:rPr lang="en-GB" sz="1200" dirty="0">
                <a:solidFill>
                  <a:srgbClr val="333333"/>
                </a:solidFill>
                <a:latin typeface="Didact Gothic"/>
              </a:rPr>
              <a:t>Register and attend one or more of the PPN regional sessions, and the national webinar.</a:t>
            </a:r>
          </a:p>
          <a:p>
            <a:pPr marL="285750" indent="-285750">
              <a:spcAft>
                <a:spcPts val="800"/>
              </a:spcAft>
              <a:buFont typeface="Arial" panose="020B0604020202020204" pitchFamily="34" charset="0"/>
              <a:buChar char="•"/>
            </a:pPr>
            <a:r>
              <a:rPr lang="en-GB" sz="1200" dirty="0">
                <a:solidFill>
                  <a:srgbClr val="333333"/>
                </a:solidFill>
                <a:latin typeface="Didact Gothic"/>
              </a:rPr>
              <a:t>View the PPN regional events programme and how to register at </a:t>
            </a:r>
            <a:r>
              <a:rPr lang="en-GB" sz="1200" dirty="0">
                <a:latin typeface="Didact Gothic"/>
                <a:hlinkClick r:id="rId3"/>
              </a:rPr>
              <a:t>PPWeek25 Programme.</a:t>
            </a:r>
          </a:p>
          <a:p>
            <a:pPr marL="285750" indent="-285750">
              <a:spcAft>
                <a:spcPts val="800"/>
              </a:spcAft>
              <a:buFont typeface="Arial" panose="020B0604020202020204" pitchFamily="34" charset="0"/>
              <a:buChar char="•"/>
            </a:pPr>
            <a:r>
              <a:rPr lang="en-GB" sz="1200" dirty="0">
                <a:solidFill>
                  <a:srgbClr val="333333"/>
                </a:solidFill>
                <a:latin typeface="Didact Gothic"/>
              </a:rPr>
              <a:t>All PPN events are free for members!</a:t>
            </a:r>
          </a:p>
          <a:p>
            <a:pPr marL="285750" indent="-285750">
              <a:spcAft>
                <a:spcPts val="800"/>
              </a:spcAft>
              <a:buFont typeface="Arial" panose="020B0604020202020204" pitchFamily="34" charset="0"/>
              <a:buChar char="•"/>
            </a:pPr>
            <a:r>
              <a:rPr lang="en-GB" sz="1200" dirty="0">
                <a:solidFill>
                  <a:srgbClr val="333333"/>
                </a:solidFill>
                <a:latin typeface="Didact Gothic"/>
              </a:rPr>
              <a:t>It is FREE to become</a:t>
            </a:r>
            <a:r>
              <a:rPr lang="en-GB" sz="1200" b="0" i="0" dirty="0">
                <a:solidFill>
                  <a:srgbClr val="333333"/>
                </a:solidFill>
                <a:effectLst/>
                <a:latin typeface="Didact Gothic"/>
              </a:rPr>
              <a:t> a member of </a:t>
            </a:r>
            <a:r>
              <a:rPr lang="en-GB" sz="1200" dirty="0">
                <a:solidFill>
                  <a:srgbClr val="333333"/>
                </a:solidFill>
                <a:latin typeface="Didact Gothic"/>
              </a:rPr>
              <a:t>Psychological Professions Network, visit </a:t>
            </a:r>
            <a:r>
              <a:rPr lang="en-GB" sz="1200" dirty="0">
                <a:solidFill>
                  <a:srgbClr val="222222"/>
                </a:solidFill>
                <a:latin typeface="Didact Gothic"/>
                <a:hlinkClick r:id="rId4"/>
              </a:rPr>
              <a:t>www.ppn.nhs.uk</a:t>
            </a:r>
            <a:r>
              <a:rPr lang="en-GB" sz="1200" dirty="0">
                <a:solidFill>
                  <a:srgbClr val="222222"/>
                </a:solidFill>
                <a:latin typeface="Didact Gothic"/>
              </a:rPr>
              <a:t>. Join the PPN to be part of the movement for a more psychological NHS.</a:t>
            </a:r>
            <a:endParaRPr lang="en-GB" sz="1200" b="0" i="0" dirty="0">
              <a:solidFill>
                <a:srgbClr val="222222"/>
              </a:solidFill>
              <a:effectLst/>
              <a:latin typeface="Didact Gothic" panose="00000500000000000000" pitchFamily="2" charset="0"/>
            </a:endParaRPr>
          </a:p>
        </p:txBody>
      </p:sp>
      <p:grpSp>
        <p:nvGrpSpPr>
          <p:cNvPr id="4" name="Group 3">
            <a:extLst>
              <a:ext uri="{FF2B5EF4-FFF2-40B4-BE49-F238E27FC236}">
                <a16:creationId xmlns:a16="http://schemas.microsoft.com/office/drawing/2014/main" id="{64688CB2-2A65-5A1D-EDFD-380E4BC7DC9F}"/>
              </a:ext>
              <a:ext uri="{C183D7F6-B498-43B3-948B-1728B52AA6E4}">
                <adec:decorative xmlns:adec="http://schemas.microsoft.com/office/drawing/2017/decorative" val="1"/>
              </a:ext>
            </a:extLst>
          </p:cNvPr>
          <p:cNvGrpSpPr/>
          <p:nvPr/>
        </p:nvGrpSpPr>
        <p:grpSpPr>
          <a:xfrm>
            <a:off x="184727" y="4230631"/>
            <a:ext cx="9721358" cy="705558"/>
            <a:chOff x="0" y="4271041"/>
            <a:chExt cx="9721358" cy="705558"/>
          </a:xfrm>
        </p:grpSpPr>
        <p:sp>
          <p:nvSpPr>
            <p:cNvPr id="7" name="TextBox 6">
              <a:extLst>
                <a:ext uri="{FF2B5EF4-FFF2-40B4-BE49-F238E27FC236}">
                  <a16:creationId xmlns:a16="http://schemas.microsoft.com/office/drawing/2014/main" id="{04A9F394-CB76-4658-4A9B-24EC9822E511}"/>
                </a:ext>
              </a:extLst>
            </p:cNvPr>
            <p:cNvSpPr txBox="1"/>
            <p:nvPr/>
          </p:nvSpPr>
          <p:spPr>
            <a:xfrm>
              <a:off x="311400" y="4587659"/>
              <a:ext cx="4329755" cy="369332"/>
            </a:xfrm>
            <a:prstGeom prst="rect">
              <a:avLst/>
            </a:prstGeom>
            <a:noFill/>
          </p:spPr>
          <p:txBody>
            <a:bodyPr wrap="square" lIns="91440" tIns="45720" rIns="91440" bIns="45720" rtlCol="0" anchor="t">
              <a:spAutoFit/>
            </a:bodyPr>
            <a:lstStyle/>
            <a:p>
              <a:r>
                <a:rPr lang="en-GB" sz="1800" dirty="0">
                  <a:solidFill>
                    <a:srgbClr val="7030A0"/>
                  </a:solidFill>
                  <a:latin typeface="Century Gothic" panose="020B0502020202020204" pitchFamily="34" charset="0"/>
                </a:rPr>
                <a:t>#PsychologicalProfessionsWeek2025 </a:t>
              </a:r>
              <a:endParaRPr lang="en-US" sz="1800" dirty="0">
                <a:solidFill>
                  <a:srgbClr val="7030A0"/>
                </a:solidFill>
                <a:latin typeface="Century Gothic" panose="020B0502020202020204" pitchFamily="34" charset="0"/>
              </a:endParaRPr>
            </a:p>
          </p:txBody>
        </p:sp>
        <p:sp>
          <p:nvSpPr>
            <p:cNvPr id="9" name="TextBox 8">
              <a:extLst>
                <a:ext uri="{FF2B5EF4-FFF2-40B4-BE49-F238E27FC236}">
                  <a16:creationId xmlns:a16="http://schemas.microsoft.com/office/drawing/2014/main" id="{3EFF4AF2-F6F9-0FC4-BC1C-D3E71902C668}"/>
                </a:ext>
              </a:extLst>
            </p:cNvPr>
            <p:cNvSpPr txBox="1"/>
            <p:nvPr/>
          </p:nvSpPr>
          <p:spPr>
            <a:xfrm>
              <a:off x="7250460" y="4607267"/>
              <a:ext cx="2470898" cy="369332"/>
            </a:xfrm>
            <a:prstGeom prst="rect">
              <a:avLst/>
            </a:prstGeom>
            <a:noFill/>
          </p:spPr>
          <p:txBody>
            <a:bodyPr wrap="square" lIns="91440" tIns="45720" rIns="91440" bIns="45720" rtlCol="0" anchor="t">
              <a:spAutoFit/>
            </a:bodyPr>
            <a:lstStyle/>
            <a:p>
              <a:r>
                <a:rPr lang="en-GB" sz="1800" dirty="0">
                  <a:solidFill>
                    <a:srgbClr val="7030A0"/>
                  </a:solidFill>
                  <a:latin typeface="Century Gothic" panose="020B0502020202020204" pitchFamily="34" charset="0"/>
                </a:rPr>
                <a:t>#PPWeek25 </a:t>
              </a:r>
              <a:endParaRPr lang="en-US" sz="1800" dirty="0">
                <a:solidFill>
                  <a:srgbClr val="7030A0"/>
                </a:solidFill>
                <a:latin typeface="Century Gothic" panose="020B0502020202020204" pitchFamily="34" charset="0"/>
              </a:endParaRPr>
            </a:p>
          </p:txBody>
        </p:sp>
        <p:cxnSp>
          <p:nvCxnSpPr>
            <p:cNvPr id="12" name="Straight Connector 11">
              <a:extLst>
                <a:ext uri="{FF2B5EF4-FFF2-40B4-BE49-F238E27FC236}">
                  <a16:creationId xmlns:a16="http://schemas.microsoft.com/office/drawing/2014/main" id="{3E0AC3A8-EE96-7E65-DF53-F10423B77575}"/>
                </a:ext>
              </a:extLst>
            </p:cNvPr>
            <p:cNvCxnSpPr>
              <a:cxnSpLocks/>
            </p:cNvCxnSpPr>
            <p:nvPr/>
          </p:nvCxnSpPr>
          <p:spPr>
            <a:xfrm>
              <a:off x="0" y="4410634"/>
              <a:ext cx="9144000" cy="0"/>
            </a:xfrm>
            <a:prstGeom prst="line">
              <a:avLst/>
            </a:prstGeom>
            <a:ln w="762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E19CFBA9-F98C-B650-2A0B-D62C7EBCD590}"/>
                </a:ext>
              </a:extLst>
            </p:cNvPr>
            <p:cNvCxnSpPr>
              <a:cxnSpLocks/>
            </p:cNvCxnSpPr>
            <p:nvPr/>
          </p:nvCxnSpPr>
          <p:spPr>
            <a:xfrm>
              <a:off x="0" y="4271041"/>
              <a:ext cx="9144000" cy="0"/>
            </a:xfrm>
            <a:prstGeom prst="line">
              <a:avLst/>
            </a:prstGeom>
            <a:ln w="76200">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grpSp>
      <p:pic>
        <p:nvPicPr>
          <p:cNvPr id="3" name="Picture 2">
            <a:extLst>
              <a:ext uri="{FF2B5EF4-FFF2-40B4-BE49-F238E27FC236}">
                <a16:creationId xmlns:a16="http://schemas.microsoft.com/office/drawing/2014/main" id="{C57956A7-8AC2-E668-6D49-6EBE4BC32CC1}"/>
              </a:ext>
            </a:extLst>
          </p:cNvPr>
          <p:cNvPicPr>
            <a:picLocks noChangeAspect="1"/>
          </p:cNvPicPr>
          <p:nvPr/>
        </p:nvPicPr>
        <p:blipFill>
          <a:blip r:embed="rId5"/>
          <a:stretch>
            <a:fillRect/>
          </a:stretch>
        </p:blipFill>
        <p:spPr>
          <a:xfrm>
            <a:off x="8021220" y="127472"/>
            <a:ext cx="936000" cy="939490"/>
          </a:xfrm>
          <a:prstGeom prst="rect">
            <a:avLst/>
          </a:prstGeom>
        </p:spPr>
      </p:pic>
    </p:spTree>
    <p:extLst>
      <p:ext uri="{BB962C8B-B14F-4D97-AF65-F5344CB8AC3E}">
        <p14:creationId xmlns:p14="http://schemas.microsoft.com/office/powerpoint/2010/main" val="278381289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EE80FEAC-5DB7-4189-A738-7B42950A4250}"/>
              </a:ext>
            </a:extLst>
          </p:cNvPr>
          <p:cNvSpPr txBox="1">
            <a:spLocks noGrp="1"/>
          </p:cNvSpPr>
          <p:nvPr>
            <p:ph type="title" idx="4294967295"/>
          </p:nvPr>
        </p:nvSpPr>
        <p:spPr>
          <a:xfrm>
            <a:off x="272434" y="186509"/>
            <a:ext cx="7632595" cy="646331"/>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3600" b="1" i="0" u="none" strike="noStrike" kern="1200" cap="none" spc="0" normalizeH="0" baseline="0" noProof="0">
                <a:ln>
                  <a:noFill/>
                </a:ln>
                <a:solidFill>
                  <a:srgbClr val="7030A0"/>
                </a:solidFill>
                <a:effectLst/>
                <a:uLnTx/>
                <a:uFillTx/>
                <a:latin typeface="Century Gothic" panose="020B0502020202020204" pitchFamily="34" charset="0"/>
                <a:ea typeface="+mn-ea"/>
                <a:cs typeface="+mn-cs"/>
              </a:rPr>
              <a:t>Assets</a:t>
            </a:r>
            <a:endParaRPr kumimoji="0" lang="en-GB" sz="2700" b="0" i="0" u="none" strike="noStrike" kern="1200" cap="none" spc="0" normalizeH="0" baseline="0" noProof="0">
              <a:ln>
                <a:noFill/>
              </a:ln>
              <a:solidFill>
                <a:srgbClr val="7030A0"/>
              </a:solidFill>
              <a:effectLst>
                <a:outerShdw blurRad="38100" dist="38100" dir="2700000" algn="tl">
                  <a:srgbClr val="000000">
                    <a:alpha val="43137"/>
                  </a:srgbClr>
                </a:outerShdw>
              </a:effectLst>
              <a:uLnTx/>
              <a:uFillTx/>
              <a:latin typeface="Calibri" panose="020F0502020204030204"/>
              <a:ea typeface="+mn-ea"/>
              <a:cs typeface="+mn-cs"/>
            </a:endParaRPr>
          </a:p>
        </p:txBody>
      </p:sp>
      <p:sp>
        <p:nvSpPr>
          <p:cNvPr id="4" name="TextBox 3">
            <a:extLst>
              <a:ext uri="{FF2B5EF4-FFF2-40B4-BE49-F238E27FC236}">
                <a16:creationId xmlns:a16="http://schemas.microsoft.com/office/drawing/2014/main" id="{427CD332-0259-ABB9-A511-6A8E91141577}"/>
              </a:ext>
            </a:extLst>
          </p:cNvPr>
          <p:cNvSpPr txBox="1"/>
          <p:nvPr/>
        </p:nvSpPr>
        <p:spPr>
          <a:xfrm>
            <a:off x="272434" y="1157466"/>
            <a:ext cx="8294332" cy="2739211"/>
          </a:xfrm>
          <a:prstGeom prst="rect">
            <a:avLst/>
          </a:prstGeom>
          <a:noFill/>
        </p:spPr>
        <p:txBody>
          <a:bodyPr wrap="square" lIns="91440" tIns="45720" rIns="91440" bIns="45720" anchor="t">
            <a:spAutoFit/>
          </a:bodyPr>
          <a:lstStyle/>
          <a:p>
            <a:r>
              <a:rPr lang="en-GB" sz="1400" dirty="0">
                <a:solidFill>
                  <a:srgbClr val="333333"/>
                </a:solidFill>
                <a:latin typeface="Didact Gothic"/>
                <a:ea typeface="Calibri" panose="020F0502020204030204" pitchFamily="34" charset="0"/>
                <a:cs typeface="Arial"/>
              </a:rPr>
              <a:t>Using the link to the </a:t>
            </a:r>
            <a:r>
              <a:rPr lang="en-GB" sz="1400" dirty="0">
                <a:latin typeface="Didact Gothic"/>
                <a:ea typeface="Calibri" panose="020F0502020204030204" pitchFamily="34" charset="0"/>
                <a:cs typeface="Arial"/>
                <a:hlinkClick r:id="rId2"/>
              </a:rPr>
              <a:t>PPN website</a:t>
            </a:r>
            <a:r>
              <a:rPr lang="en-GB" sz="1400" dirty="0">
                <a:solidFill>
                  <a:srgbClr val="333333"/>
                </a:solidFill>
                <a:latin typeface="Didact Gothic"/>
                <a:ea typeface="Calibri" panose="020F0502020204030204" pitchFamily="34" charset="0"/>
                <a:cs typeface="Arial"/>
              </a:rPr>
              <a:t>, you’ll find one central hub for all the Psychological Professions Week 2025 assets:</a:t>
            </a:r>
            <a:endParaRPr lang="en-GB" sz="1400" dirty="0">
              <a:solidFill>
                <a:srgbClr val="333333"/>
              </a:solidFill>
              <a:latin typeface="Didact Gothic"/>
            </a:endParaRPr>
          </a:p>
          <a:p>
            <a:pPr marL="342900" indent="-342900">
              <a:buFont typeface="Arial" panose="020B0604020202020204" pitchFamily="34" charset="0"/>
              <a:buChar char="•"/>
            </a:pPr>
            <a:r>
              <a:rPr lang="en-GB" sz="1400" dirty="0">
                <a:solidFill>
                  <a:srgbClr val="333333"/>
                </a:solidFill>
                <a:latin typeface="Didact Gothic"/>
                <a:ea typeface="Calibri" panose="020F0502020204030204" pitchFamily="34" charset="0"/>
                <a:cs typeface="Arial"/>
              </a:rPr>
              <a:t>GIF</a:t>
            </a:r>
          </a:p>
          <a:p>
            <a:pPr marL="342900" indent="-342900">
              <a:buFont typeface="Arial" panose="020B0604020202020204" pitchFamily="34" charset="0"/>
              <a:buChar char="•"/>
            </a:pPr>
            <a:r>
              <a:rPr lang="en-GB" sz="1400" dirty="0">
                <a:solidFill>
                  <a:srgbClr val="333333"/>
                </a:solidFill>
                <a:latin typeface="Didact Gothic"/>
                <a:ea typeface="Calibri"/>
                <a:cs typeface="Arial"/>
              </a:rPr>
              <a:t>Logo</a:t>
            </a:r>
          </a:p>
          <a:p>
            <a:pPr marL="342900" indent="-342900">
              <a:buFont typeface="Arial" panose="020B0604020202020204" pitchFamily="34" charset="0"/>
              <a:buChar char="•"/>
            </a:pPr>
            <a:r>
              <a:rPr lang="en-GB" sz="1400" dirty="0">
                <a:solidFill>
                  <a:srgbClr val="333333"/>
                </a:solidFill>
                <a:latin typeface="Didact Gothic"/>
                <a:ea typeface="Calibri"/>
                <a:cs typeface="Arial"/>
              </a:rPr>
              <a:t>Social Card Template</a:t>
            </a:r>
            <a:endParaRPr lang="en-GB" dirty="0">
              <a:solidFill>
                <a:srgbClr val="333333"/>
              </a:solidFill>
              <a:latin typeface="Didact Gothic"/>
              <a:ea typeface="Calibri"/>
              <a:cs typeface="Calibri" panose="020F0502020204030204"/>
            </a:endParaRPr>
          </a:p>
          <a:p>
            <a:pPr marL="342900" indent="-342900">
              <a:buFont typeface="Arial" panose="020B0604020202020204" pitchFamily="34" charset="0"/>
              <a:buChar char="•"/>
            </a:pPr>
            <a:r>
              <a:rPr lang="en-GB" sz="1400" dirty="0">
                <a:solidFill>
                  <a:srgbClr val="333333"/>
                </a:solidFill>
                <a:latin typeface="Didact Gothic"/>
                <a:ea typeface="Calibri"/>
                <a:cs typeface="Arial"/>
              </a:rPr>
              <a:t>Email</a:t>
            </a:r>
            <a:r>
              <a:rPr lang="en-GB" sz="1400" dirty="0">
                <a:solidFill>
                  <a:srgbClr val="333333"/>
                </a:solidFill>
                <a:latin typeface="Didact Gothic"/>
                <a:ea typeface="Calibri" panose="020F0502020204030204" pitchFamily="34" charset="0"/>
                <a:cs typeface="Arial"/>
              </a:rPr>
              <a:t> signatures</a:t>
            </a:r>
            <a:endParaRPr lang="en-GB" dirty="0">
              <a:solidFill>
                <a:srgbClr val="333333"/>
              </a:solidFill>
              <a:latin typeface="Didact Gothic"/>
              <a:ea typeface="Calibri" panose="020F0502020204030204" pitchFamily="34" charset="0"/>
              <a:cs typeface="Calibri" panose="020F0502020204030204"/>
            </a:endParaRPr>
          </a:p>
          <a:p>
            <a:pPr marL="342900" indent="-342900">
              <a:buFont typeface="Arial" panose="020B0604020202020204" pitchFamily="34" charset="0"/>
              <a:buChar char="•"/>
            </a:pPr>
            <a:r>
              <a:rPr lang="en-GB" sz="1400" dirty="0">
                <a:solidFill>
                  <a:srgbClr val="333333"/>
                </a:solidFill>
                <a:latin typeface="Didact Gothic"/>
                <a:ea typeface="Calibri" panose="020F0502020204030204" pitchFamily="34" charset="0"/>
                <a:cs typeface="Arial"/>
              </a:rPr>
              <a:t>Poster</a:t>
            </a:r>
            <a:endParaRPr lang="en-GB" dirty="0">
              <a:solidFill>
                <a:srgbClr val="333333"/>
              </a:solidFill>
              <a:latin typeface="Didact Gothic"/>
              <a:ea typeface="Calibri" panose="020F0502020204030204" pitchFamily="34" charset="0"/>
              <a:cs typeface="Calibri" panose="020F0502020204030204"/>
            </a:endParaRPr>
          </a:p>
          <a:p>
            <a:pPr marL="342900" indent="-342900">
              <a:buFont typeface="Arial" panose="020B0604020202020204" pitchFamily="34" charset="0"/>
              <a:buChar char="•"/>
            </a:pPr>
            <a:r>
              <a:rPr lang="en-GB" sz="1400" dirty="0">
                <a:solidFill>
                  <a:srgbClr val="333333"/>
                </a:solidFill>
                <a:latin typeface="Didact Gothic"/>
                <a:ea typeface="Calibri" panose="020F0502020204030204" pitchFamily="34" charset="0"/>
                <a:cs typeface="Arial"/>
              </a:rPr>
              <a:t>Background Images</a:t>
            </a:r>
          </a:p>
          <a:p>
            <a:pPr marL="342900" indent="-342900">
              <a:buFont typeface="Arial" panose="020B0604020202020204" pitchFamily="34" charset="0"/>
              <a:buChar char="•"/>
            </a:pPr>
            <a:r>
              <a:rPr lang="en-GB" sz="1400" dirty="0">
                <a:solidFill>
                  <a:srgbClr val="333333"/>
                </a:solidFill>
                <a:latin typeface="Didact Gothic"/>
                <a:ea typeface="Calibri" panose="020F0502020204030204" pitchFamily="34" charset="0"/>
                <a:cs typeface="Arial"/>
              </a:rPr>
              <a:t>Communication Pack</a:t>
            </a:r>
          </a:p>
          <a:p>
            <a:endParaRPr lang="en-GB" sz="1400" dirty="0">
              <a:latin typeface="Didact Gothic"/>
              <a:ea typeface="Calibri" panose="020F0502020204030204" pitchFamily="34" charset="0"/>
              <a:cs typeface="Arial"/>
            </a:endParaRPr>
          </a:p>
          <a:p>
            <a:endParaRPr lang="en-GB" sz="1400" dirty="0">
              <a:latin typeface="Century Gothic" panose="020B0502020202020204" pitchFamily="34" charset="0"/>
              <a:ea typeface="Calibri" panose="020F0502020204030204" pitchFamily="34" charset="0"/>
              <a:cs typeface="Arial"/>
            </a:endParaRPr>
          </a:p>
          <a:p>
            <a:endParaRPr lang="en-GB" sz="1800" b="1" dirty="0">
              <a:latin typeface="Arial"/>
              <a:ea typeface="+mn-lt"/>
              <a:cs typeface="Arial"/>
            </a:endParaRPr>
          </a:p>
        </p:txBody>
      </p:sp>
      <p:grpSp>
        <p:nvGrpSpPr>
          <p:cNvPr id="2" name="Group 1">
            <a:extLst>
              <a:ext uri="{FF2B5EF4-FFF2-40B4-BE49-F238E27FC236}">
                <a16:creationId xmlns:a16="http://schemas.microsoft.com/office/drawing/2014/main" id="{00992F63-E7FF-14E3-8191-AF491B4FFFB3}"/>
              </a:ext>
              <a:ext uri="{C183D7F6-B498-43B3-948B-1728B52AA6E4}">
                <adec:decorative xmlns:adec="http://schemas.microsoft.com/office/drawing/2017/decorative" val="1"/>
              </a:ext>
            </a:extLst>
          </p:cNvPr>
          <p:cNvGrpSpPr/>
          <p:nvPr/>
        </p:nvGrpSpPr>
        <p:grpSpPr>
          <a:xfrm>
            <a:off x="0" y="4271041"/>
            <a:ext cx="9721358" cy="705558"/>
            <a:chOff x="0" y="4271041"/>
            <a:chExt cx="9721358" cy="705558"/>
          </a:xfrm>
        </p:grpSpPr>
        <p:sp>
          <p:nvSpPr>
            <p:cNvPr id="7" name="TextBox 6">
              <a:extLst>
                <a:ext uri="{FF2B5EF4-FFF2-40B4-BE49-F238E27FC236}">
                  <a16:creationId xmlns:a16="http://schemas.microsoft.com/office/drawing/2014/main" id="{A01048AB-E1A9-6B4D-92B1-68F36474891B}"/>
                </a:ext>
              </a:extLst>
            </p:cNvPr>
            <p:cNvSpPr txBox="1"/>
            <p:nvPr/>
          </p:nvSpPr>
          <p:spPr>
            <a:xfrm>
              <a:off x="311400" y="4587659"/>
              <a:ext cx="4329755" cy="369332"/>
            </a:xfrm>
            <a:prstGeom prst="rect">
              <a:avLst/>
            </a:prstGeom>
            <a:noFill/>
          </p:spPr>
          <p:txBody>
            <a:bodyPr wrap="square" lIns="91440" tIns="45720" rIns="91440" bIns="45720" rtlCol="0" anchor="t">
              <a:spAutoFit/>
            </a:bodyPr>
            <a:lstStyle/>
            <a:p>
              <a:r>
                <a:rPr lang="en-GB" sz="1800" dirty="0">
                  <a:solidFill>
                    <a:srgbClr val="7030A0"/>
                  </a:solidFill>
                  <a:latin typeface="Century Gothic" panose="020B0502020202020204" pitchFamily="34" charset="0"/>
                </a:rPr>
                <a:t>#PsychologicalProfessionsWeek2025 </a:t>
              </a:r>
              <a:endParaRPr lang="en-US" sz="1800" dirty="0">
                <a:solidFill>
                  <a:srgbClr val="7030A0"/>
                </a:solidFill>
                <a:latin typeface="Century Gothic" panose="020B0502020202020204" pitchFamily="34" charset="0"/>
              </a:endParaRPr>
            </a:p>
          </p:txBody>
        </p:sp>
        <p:sp>
          <p:nvSpPr>
            <p:cNvPr id="9" name="TextBox 8">
              <a:extLst>
                <a:ext uri="{FF2B5EF4-FFF2-40B4-BE49-F238E27FC236}">
                  <a16:creationId xmlns:a16="http://schemas.microsoft.com/office/drawing/2014/main" id="{97D73870-258E-D087-3F76-78A20BA952DF}"/>
                </a:ext>
              </a:extLst>
            </p:cNvPr>
            <p:cNvSpPr txBox="1"/>
            <p:nvPr/>
          </p:nvSpPr>
          <p:spPr>
            <a:xfrm>
              <a:off x="7250460" y="4607267"/>
              <a:ext cx="2470898" cy="369332"/>
            </a:xfrm>
            <a:prstGeom prst="rect">
              <a:avLst/>
            </a:prstGeom>
            <a:noFill/>
          </p:spPr>
          <p:txBody>
            <a:bodyPr wrap="square" lIns="91440" tIns="45720" rIns="91440" bIns="45720" rtlCol="0" anchor="t">
              <a:spAutoFit/>
            </a:bodyPr>
            <a:lstStyle/>
            <a:p>
              <a:r>
                <a:rPr lang="en-GB" sz="1800" dirty="0">
                  <a:solidFill>
                    <a:srgbClr val="7030A0"/>
                  </a:solidFill>
                  <a:latin typeface="Century Gothic" panose="020B0502020202020204" pitchFamily="34" charset="0"/>
                </a:rPr>
                <a:t>#PPWeek25 </a:t>
              </a:r>
              <a:endParaRPr lang="en-US" sz="1800" dirty="0">
                <a:solidFill>
                  <a:srgbClr val="7030A0"/>
                </a:solidFill>
                <a:latin typeface="Century Gothic" panose="020B0502020202020204" pitchFamily="34" charset="0"/>
              </a:endParaRPr>
            </a:p>
          </p:txBody>
        </p:sp>
        <p:cxnSp>
          <p:nvCxnSpPr>
            <p:cNvPr id="13" name="Straight Connector 12">
              <a:extLst>
                <a:ext uri="{FF2B5EF4-FFF2-40B4-BE49-F238E27FC236}">
                  <a16:creationId xmlns:a16="http://schemas.microsoft.com/office/drawing/2014/main" id="{095DBF94-B1E8-4803-E590-2A1AD2B82326}"/>
                </a:ext>
              </a:extLst>
            </p:cNvPr>
            <p:cNvCxnSpPr>
              <a:cxnSpLocks/>
            </p:cNvCxnSpPr>
            <p:nvPr/>
          </p:nvCxnSpPr>
          <p:spPr>
            <a:xfrm>
              <a:off x="0" y="4410634"/>
              <a:ext cx="9144000" cy="0"/>
            </a:xfrm>
            <a:prstGeom prst="line">
              <a:avLst/>
            </a:prstGeom>
            <a:ln w="762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FBE9FB76-3155-05CD-A197-2A838F6C0FD0}"/>
                </a:ext>
              </a:extLst>
            </p:cNvPr>
            <p:cNvCxnSpPr>
              <a:cxnSpLocks/>
            </p:cNvCxnSpPr>
            <p:nvPr/>
          </p:nvCxnSpPr>
          <p:spPr>
            <a:xfrm>
              <a:off x="0" y="4271041"/>
              <a:ext cx="9144000" cy="0"/>
            </a:xfrm>
            <a:prstGeom prst="line">
              <a:avLst/>
            </a:prstGeom>
            <a:ln w="76200">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grpSp>
      <p:pic>
        <p:nvPicPr>
          <p:cNvPr id="3" name="Picture 2">
            <a:extLst>
              <a:ext uri="{FF2B5EF4-FFF2-40B4-BE49-F238E27FC236}">
                <a16:creationId xmlns:a16="http://schemas.microsoft.com/office/drawing/2014/main" id="{941A7916-5762-347B-82D1-8F880E7F3020}"/>
              </a:ext>
            </a:extLst>
          </p:cNvPr>
          <p:cNvPicPr>
            <a:picLocks noChangeAspect="1"/>
          </p:cNvPicPr>
          <p:nvPr/>
        </p:nvPicPr>
        <p:blipFill>
          <a:blip r:embed="rId3"/>
          <a:stretch>
            <a:fillRect/>
          </a:stretch>
        </p:blipFill>
        <p:spPr>
          <a:xfrm>
            <a:off x="8021220" y="127472"/>
            <a:ext cx="936000" cy="939490"/>
          </a:xfrm>
          <a:prstGeom prst="rect">
            <a:avLst/>
          </a:prstGeom>
        </p:spPr>
      </p:pic>
    </p:spTree>
    <p:extLst>
      <p:ext uri="{BB962C8B-B14F-4D97-AF65-F5344CB8AC3E}">
        <p14:creationId xmlns:p14="http://schemas.microsoft.com/office/powerpoint/2010/main" val="13451978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EE80FEAC-5DB7-4189-A738-7B42950A4250}"/>
              </a:ext>
            </a:extLst>
          </p:cNvPr>
          <p:cNvSpPr txBox="1">
            <a:spLocks noGrp="1"/>
          </p:cNvSpPr>
          <p:nvPr>
            <p:ph type="title" idx="4294967295"/>
          </p:nvPr>
        </p:nvSpPr>
        <p:spPr>
          <a:xfrm>
            <a:off x="170878" y="288858"/>
            <a:ext cx="7632595" cy="646331"/>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3600" b="1" i="0" u="none" strike="noStrike" kern="1200" cap="none" spc="0" normalizeH="0" baseline="0" noProof="0">
                <a:ln>
                  <a:noFill/>
                </a:ln>
                <a:solidFill>
                  <a:srgbClr val="7030A0"/>
                </a:solidFill>
                <a:effectLst/>
                <a:uLnTx/>
                <a:uFillTx/>
                <a:latin typeface="Century Gothic" panose="020B0502020202020204" pitchFamily="34" charset="0"/>
                <a:ea typeface="+mn-ea"/>
                <a:cs typeface="+mn-cs"/>
              </a:rPr>
              <a:t>Further information</a:t>
            </a:r>
            <a:endParaRPr kumimoji="0" lang="en-GB" sz="2700" b="0" i="0" u="none" strike="noStrike" kern="1200" cap="none" spc="0" normalizeH="0" baseline="0" noProof="0">
              <a:ln>
                <a:noFill/>
              </a:ln>
              <a:solidFill>
                <a:srgbClr val="7030A0"/>
              </a:solidFill>
              <a:effectLst>
                <a:outerShdw blurRad="38100" dist="38100" dir="2700000" algn="tl">
                  <a:srgbClr val="000000">
                    <a:alpha val="43137"/>
                  </a:srgbClr>
                </a:outerShdw>
              </a:effectLst>
              <a:uLnTx/>
              <a:uFillTx/>
              <a:latin typeface="Calibri" panose="020F0502020204030204"/>
              <a:ea typeface="+mn-ea"/>
              <a:cs typeface="+mn-cs"/>
            </a:endParaRPr>
          </a:p>
        </p:txBody>
      </p:sp>
      <p:sp>
        <p:nvSpPr>
          <p:cNvPr id="2" name="TextBox 1">
            <a:extLst>
              <a:ext uri="{FF2B5EF4-FFF2-40B4-BE49-F238E27FC236}">
                <a16:creationId xmlns:a16="http://schemas.microsoft.com/office/drawing/2014/main" id="{D16750CE-20E5-8405-B912-468FE58F08FB}"/>
              </a:ext>
            </a:extLst>
          </p:cNvPr>
          <p:cNvSpPr txBox="1"/>
          <p:nvPr/>
        </p:nvSpPr>
        <p:spPr>
          <a:xfrm>
            <a:off x="251691" y="1136602"/>
            <a:ext cx="8111613" cy="2893100"/>
          </a:xfrm>
          <a:prstGeom prst="rect">
            <a:avLst/>
          </a:prstGeom>
          <a:noFill/>
        </p:spPr>
        <p:txBody>
          <a:bodyPr wrap="square" lIns="91440" tIns="45720" rIns="91440" bIns="45720" rtlCol="0" anchor="t">
            <a:spAutoFit/>
          </a:bodyPr>
          <a:lstStyle/>
          <a:p>
            <a:r>
              <a:rPr lang="en-GB" sz="1400" dirty="0">
                <a:solidFill>
                  <a:srgbClr val="333333"/>
                </a:solidFill>
                <a:latin typeface="Didact Gothic"/>
              </a:rPr>
              <a:t>For further information or queries, please contact your regional PPN. </a:t>
            </a:r>
          </a:p>
          <a:p>
            <a:endParaRPr lang="en-GB" sz="1400" dirty="0">
              <a:latin typeface="Didact Gothic"/>
              <a:cs typeface="Calibri"/>
            </a:endParaRPr>
          </a:p>
          <a:p>
            <a:r>
              <a:rPr lang="en-GB" sz="1400" dirty="0">
                <a:latin typeface="Didact Gothic"/>
                <a:ea typeface="+mn-lt"/>
                <a:cs typeface="+mn-lt"/>
                <a:hlinkClick r:id="rId2"/>
              </a:rPr>
              <a:t>PPN - East of England</a:t>
            </a:r>
            <a:endParaRPr lang="en-GB" sz="1400" dirty="0">
              <a:latin typeface="Didact Gothic"/>
              <a:cs typeface="Calibri"/>
            </a:endParaRPr>
          </a:p>
          <a:p>
            <a:r>
              <a:rPr lang="en-GB" sz="1400" dirty="0">
                <a:latin typeface="Didact Gothic"/>
                <a:ea typeface="+mn-lt"/>
                <a:cs typeface="+mn-lt"/>
                <a:hlinkClick r:id="rId3"/>
              </a:rPr>
              <a:t>PPN - London</a:t>
            </a:r>
            <a:r>
              <a:rPr lang="en-GB" sz="1400" dirty="0">
                <a:latin typeface="Didact Gothic"/>
                <a:ea typeface="+mn-lt"/>
                <a:cs typeface="+mn-lt"/>
              </a:rPr>
              <a:t>                               </a:t>
            </a:r>
          </a:p>
          <a:p>
            <a:r>
              <a:rPr lang="en-GB" sz="1400" dirty="0">
                <a:latin typeface="Didact Gothic"/>
                <a:ea typeface="+mn-lt"/>
                <a:cs typeface="+mn-lt"/>
                <a:hlinkClick r:id="rId4"/>
              </a:rPr>
              <a:t>PPN - Midlands </a:t>
            </a:r>
            <a:r>
              <a:rPr lang="en-GB" sz="1400" dirty="0">
                <a:latin typeface="Didact Gothic"/>
                <a:ea typeface="+mn-lt"/>
                <a:cs typeface="+mn-lt"/>
              </a:rPr>
              <a:t>                            </a:t>
            </a:r>
          </a:p>
          <a:p>
            <a:r>
              <a:rPr lang="en-GB" sz="1400" dirty="0">
                <a:latin typeface="Didact Gothic"/>
                <a:ea typeface="+mn-lt"/>
                <a:cs typeface="+mn-lt"/>
                <a:hlinkClick r:id="rId5"/>
              </a:rPr>
              <a:t>PPN - North East and Yorkshire</a:t>
            </a:r>
            <a:endParaRPr lang="en-GB" sz="1400" dirty="0">
              <a:latin typeface="Didact Gothic"/>
              <a:ea typeface="+mn-lt"/>
              <a:cs typeface="+mn-lt"/>
            </a:endParaRPr>
          </a:p>
          <a:p>
            <a:r>
              <a:rPr lang="en-GB" sz="1400" dirty="0">
                <a:latin typeface="Didact Gothic"/>
                <a:ea typeface="+mn-lt"/>
                <a:cs typeface="+mn-lt"/>
                <a:hlinkClick r:id="rId6"/>
              </a:rPr>
              <a:t>PPN - North West</a:t>
            </a:r>
            <a:endParaRPr lang="en-GB" sz="1400" dirty="0">
              <a:latin typeface="Didact Gothic"/>
              <a:ea typeface="+mn-lt"/>
              <a:cs typeface="+mn-lt"/>
            </a:endParaRPr>
          </a:p>
          <a:p>
            <a:r>
              <a:rPr lang="en-GB" sz="1400" dirty="0">
                <a:latin typeface="Didact Gothic"/>
                <a:ea typeface="+mn-lt"/>
                <a:cs typeface="+mn-lt"/>
                <a:hlinkClick r:id="rId7"/>
              </a:rPr>
              <a:t>PPN - South East</a:t>
            </a:r>
            <a:endParaRPr lang="en-GB" sz="1400" dirty="0">
              <a:latin typeface="Didact Gothic"/>
              <a:cs typeface="Calibri"/>
            </a:endParaRPr>
          </a:p>
          <a:p>
            <a:r>
              <a:rPr lang="en-GB" sz="1400" dirty="0">
                <a:latin typeface="Didact Gothic"/>
                <a:ea typeface="+mn-lt"/>
                <a:cs typeface="+mn-lt"/>
                <a:hlinkClick r:id="rId8"/>
              </a:rPr>
              <a:t>PPN - South West</a:t>
            </a:r>
            <a:endParaRPr lang="en-GB" sz="1400" dirty="0">
              <a:latin typeface="Didact Gothic"/>
              <a:ea typeface="+mn-lt"/>
              <a:cs typeface="+mn-lt"/>
            </a:endParaRPr>
          </a:p>
          <a:p>
            <a:endParaRPr lang="en-GB" sz="1400" dirty="0">
              <a:latin typeface="Didact Gothic"/>
              <a:ea typeface="+mn-lt"/>
              <a:cs typeface="+mn-lt"/>
            </a:endParaRPr>
          </a:p>
          <a:p>
            <a:r>
              <a:rPr lang="en-GB" sz="1400" dirty="0">
                <a:solidFill>
                  <a:srgbClr val="333333"/>
                </a:solidFill>
                <a:latin typeface="Didact Gothic"/>
              </a:rPr>
              <a:t>If you require information about Psychological Professions Week 2025 or this communications pack, please contact </a:t>
            </a:r>
            <a:r>
              <a:rPr lang="en-GB" sz="1400" dirty="0">
                <a:latin typeface="Didact Gothic"/>
                <a:ea typeface="+mn-lt"/>
                <a:cs typeface="+mn-lt"/>
              </a:rPr>
              <a:t>your regional PPN.</a:t>
            </a:r>
            <a:endParaRPr lang="en-GB" sz="1400" dirty="0">
              <a:latin typeface="Didact Gothic"/>
              <a:cs typeface="Calibri"/>
            </a:endParaRPr>
          </a:p>
          <a:p>
            <a:endParaRPr lang="en-GB" sz="1400" dirty="0">
              <a:latin typeface="Didact Gothic"/>
              <a:cs typeface="Calibri"/>
            </a:endParaRPr>
          </a:p>
        </p:txBody>
      </p:sp>
      <p:grpSp>
        <p:nvGrpSpPr>
          <p:cNvPr id="4" name="Group 3">
            <a:extLst>
              <a:ext uri="{FF2B5EF4-FFF2-40B4-BE49-F238E27FC236}">
                <a16:creationId xmlns:a16="http://schemas.microsoft.com/office/drawing/2014/main" id="{30A14E1D-10CF-4D71-6E1F-7A1DD7D3E51A}"/>
              </a:ext>
              <a:ext uri="{C183D7F6-B498-43B3-948B-1728B52AA6E4}">
                <adec:decorative xmlns:adec="http://schemas.microsoft.com/office/drawing/2017/decorative" val="1"/>
              </a:ext>
            </a:extLst>
          </p:cNvPr>
          <p:cNvGrpSpPr/>
          <p:nvPr/>
        </p:nvGrpSpPr>
        <p:grpSpPr>
          <a:xfrm>
            <a:off x="0" y="4353721"/>
            <a:ext cx="9721358" cy="705558"/>
            <a:chOff x="0" y="4271041"/>
            <a:chExt cx="9721358" cy="705558"/>
          </a:xfrm>
        </p:grpSpPr>
        <p:sp>
          <p:nvSpPr>
            <p:cNvPr id="7" name="TextBox 6">
              <a:extLst>
                <a:ext uri="{FF2B5EF4-FFF2-40B4-BE49-F238E27FC236}">
                  <a16:creationId xmlns:a16="http://schemas.microsoft.com/office/drawing/2014/main" id="{05EA6844-8BB7-2F88-40A7-75F1C15E75A4}"/>
                </a:ext>
              </a:extLst>
            </p:cNvPr>
            <p:cNvSpPr txBox="1"/>
            <p:nvPr/>
          </p:nvSpPr>
          <p:spPr>
            <a:xfrm>
              <a:off x="311400" y="4587659"/>
              <a:ext cx="4329755" cy="369332"/>
            </a:xfrm>
            <a:prstGeom prst="rect">
              <a:avLst/>
            </a:prstGeom>
            <a:noFill/>
          </p:spPr>
          <p:txBody>
            <a:bodyPr wrap="square" lIns="91440" tIns="45720" rIns="91440" bIns="45720" rtlCol="0" anchor="t">
              <a:spAutoFit/>
            </a:bodyPr>
            <a:lstStyle/>
            <a:p>
              <a:r>
                <a:rPr lang="en-GB" sz="1800" dirty="0">
                  <a:solidFill>
                    <a:srgbClr val="7030A0"/>
                  </a:solidFill>
                  <a:latin typeface="Century Gothic" panose="020B0502020202020204" pitchFamily="34" charset="0"/>
                </a:rPr>
                <a:t>#PsychologicalProfessionsWeek2025</a:t>
              </a:r>
              <a:endParaRPr lang="en-US" sz="1800" dirty="0">
                <a:solidFill>
                  <a:srgbClr val="7030A0"/>
                </a:solidFill>
                <a:latin typeface="Century Gothic" panose="020B0502020202020204" pitchFamily="34" charset="0"/>
              </a:endParaRPr>
            </a:p>
          </p:txBody>
        </p:sp>
        <p:sp>
          <p:nvSpPr>
            <p:cNvPr id="8" name="TextBox 7">
              <a:extLst>
                <a:ext uri="{FF2B5EF4-FFF2-40B4-BE49-F238E27FC236}">
                  <a16:creationId xmlns:a16="http://schemas.microsoft.com/office/drawing/2014/main" id="{D48D608F-4472-6185-E827-04F277C9ED43}"/>
                </a:ext>
              </a:extLst>
            </p:cNvPr>
            <p:cNvSpPr txBox="1"/>
            <p:nvPr/>
          </p:nvSpPr>
          <p:spPr>
            <a:xfrm>
              <a:off x="7250460" y="4607267"/>
              <a:ext cx="2470898" cy="369332"/>
            </a:xfrm>
            <a:prstGeom prst="rect">
              <a:avLst/>
            </a:prstGeom>
            <a:noFill/>
          </p:spPr>
          <p:txBody>
            <a:bodyPr wrap="square" lIns="91440" tIns="45720" rIns="91440" bIns="45720" rtlCol="0" anchor="t">
              <a:spAutoFit/>
            </a:bodyPr>
            <a:lstStyle/>
            <a:p>
              <a:r>
                <a:rPr lang="en-GB" sz="1800" dirty="0">
                  <a:solidFill>
                    <a:srgbClr val="7030A0"/>
                  </a:solidFill>
                  <a:latin typeface="Century Gothic" panose="020B0502020202020204" pitchFamily="34" charset="0"/>
                </a:rPr>
                <a:t>#PPWeek25 </a:t>
              </a:r>
              <a:endParaRPr lang="en-US" sz="1800" dirty="0">
                <a:solidFill>
                  <a:srgbClr val="7030A0"/>
                </a:solidFill>
                <a:latin typeface="Century Gothic" panose="020B0502020202020204" pitchFamily="34" charset="0"/>
              </a:endParaRPr>
            </a:p>
          </p:txBody>
        </p:sp>
        <p:cxnSp>
          <p:nvCxnSpPr>
            <p:cNvPr id="9" name="Straight Connector 8">
              <a:extLst>
                <a:ext uri="{FF2B5EF4-FFF2-40B4-BE49-F238E27FC236}">
                  <a16:creationId xmlns:a16="http://schemas.microsoft.com/office/drawing/2014/main" id="{91BCB164-5C88-4A17-A55D-FD10FB47532F}"/>
                </a:ext>
              </a:extLst>
            </p:cNvPr>
            <p:cNvCxnSpPr>
              <a:cxnSpLocks/>
            </p:cNvCxnSpPr>
            <p:nvPr/>
          </p:nvCxnSpPr>
          <p:spPr>
            <a:xfrm>
              <a:off x="0" y="4410634"/>
              <a:ext cx="9144000" cy="0"/>
            </a:xfrm>
            <a:prstGeom prst="line">
              <a:avLst/>
            </a:prstGeom>
            <a:ln w="762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455F32ED-4720-3E0C-9273-DF500B7216D3}"/>
                </a:ext>
              </a:extLst>
            </p:cNvPr>
            <p:cNvCxnSpPr>
              <a:cxnSpLocks/>
            </p:cNvCxnSpPr>
            <p:nvPr/>
          </p:nvCxnSpPr>
          <p:spPr>
            <a:xfrm>
              <a:off x="0" y="4271041"/>
              <a:ext cx="9144000" cy="0"/>
            </a:xfrm>
            <a:prstGeom prst="line">
              <a:avLst/>
            </a:prstGeom>
            <a:ln w="76200">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grpSp>
      <p:pic>
        <p:nvPicPr>
          <p:cNvPr id="3" name="Picture 2">
            <a:extLst>
              <a:ext uri="{FF2B5EF4-FFF2-40B4-BE49-F238E27FC236}">
                <a16:creationId xmlns:a16="http://schemas.microsoft.com/office/drawing/2014/main" id="{13AD094A-C9B6-49B4-B46D-DCE0E9733B35}"/>
              </a:ext>
            </a:extLst>
          </p:cNvPr>
          <p:cNvPicPr>
            <a:picLocks noChangeAspect="1"/>
          </p:cNvPicPr>
          <p:nvPr/>
        </p:nvPicPr>
        <p:blipFill>
          <a:blip r:embed="rId9"/>
          <a:stretch>
            <a:fillRect/>
          </a:stretch>
        </p:blipFill>
        <p:spPr>
          <a:xfrm>
            <a:off x="8021220" y="127472"/>
            <a:ext cx="936000" cy="939490"/>
          </a:xfrm>
          <a:prstGeom prst="rect">
            <a:avLst/>
          </a:prstGeom>
        </p:spPr>
      </p:pic>
    </p:spTree>
    <p:extLst>
      <p:ext uri="{BB962C8B-B14F-4D97-AF65-F5344CB8AC3E}">
        <p14:creationId xmlns:p14="http://schemas.microsoft.com/office/powerpoint/2010/main" val="8568145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EE80FEAC-5DB7-4189-A738-7B42950A4250}"/>
              </a:ext>
            </a:extLst>
          </p:cNvPr>
          <p:cNvSpPr txBox="1">
            <a:spLocks noGrp="1"/>
          </p:cNvSpPr>
          <p:nvPr>
            <p:ph type="title" idx="4294967295"/>
          </p:nvPr>
        </p:nvSpPr>
        <p:spPr>
          <a:xfrm>
            <a:off x="186780" y="131846"/>
            <a:ext cx="6220627" cy="1200329"/>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3600" b="1" i="0" u="none" strike="noStrike" kern="1200" cap="none" spc="0" normalizeH="0" baseline="0" noProof="0">
                <a:ln>
                  <a:noFill/>
                </a:ln>
                <a:solidFill>
                  <a:srgbClr val="7030A0"/>
                </a:solidFill>
                <a:effectLst/>
                <a:uLnTx/>
                <a:uFillTx/>
                <a:latin typeface="Century Gothic"/>
                <a:ea typeface="+mn-ea"/>
                <a:cs typeface="+mn-cs"/>
              </a:rPr>
              <a:t>What are the Psychological Professions?</a:t>
            </a:r>
            <a:endParaRPr kumimoji="0" lang="en-GB" sz="3200" b="1" i="0" u="none" strike="noStrike" kern="1200" cap="none" spc="0" normalizeH="0" baseline="0" noProof="0">
              <a:ln>
                <a:noFill/>
              </a:ln>
              <a:solidFill>
                <a:srgbClr val="7030A0"/>
              </a:solidFill>
              <a:effectLst/>
              <a:uLnTx/>
              <a:uFillTx/>
              <a:latin typeface="Century Gothic"/>
              <a:ea typeface="Calibri"/>
              <a:cs typeface="Calibri"/>
            </a:endParaRPr>
          </a:p>
        </p:txBody>
      </p:sp>
      <p:grpSp>
        <p:nvGrpSpPr>
          <p:cNvPr id="4" name="Group 3">
            <a:extLst>
              <a:ext uri="{FF2B5EF4-FFF2-40B4-BE49-F238E27FC236}">
                <a16:creationId xmlns:a16="http://schemas.microsoft.com/office/drawing/2014/main" id="{64688CB2-2A65-5A1D-EDFD-380E4BC7DC9F}"/>
              </a:ext>
              <a:ext uri="{C183D7F6-B498-43B3-948B-1728B52AA6E4}">
                <adec:decorative xmlns:adec="http://schemas.microsoft.com/office/drawing/2017/decorative" val="1"/>
              </a:ext>
            </a:extLst>
          </p:cNvPr>
          <p:cNvGrpSpPr/>
          <p:nvPr/>
        </p:nvGrpSpPr>
        <p:grpSpPr>
          <a:xfrm>
            <a:off x="0" y="4399376"/>
            <a:ext cx="9721358" cy="705558"/>
            <a:chOff x="0" y="4271041"/>
            <a:chExt cx="9721358" cy="705558"/>
          </a:xfrm>
        </p:grpSpPr>
        <p:sp>
          <p:nvSpPr>
            <p:cNvPr id="7" name="TextBox 6">
              <a:extLst>
                <a:ext uri="{FF2B5EF4-FFF2-40B4-BE49-F238E27FC236}">
                  <a16:creationId xmlns:a16="http://schemas.microsoft.com/office/drawing/2014/main" id="{04A9F394-CB76-4658-4A9B-24EC9822E511}"/>
                </a:ext>
              </a:extLst>
            </p:cNvPr>
            <p:cNvSpPr txBox="1"/>
            <p:nvPr/>
          </p:nvSpPr>
          <p:spPr>
            <a:xfrm>
              <a:off x="311400" y="4587659"/>
              <a:ext cx="4329755" cy="369332"/>
            </a:xfrm>
            <a:prstGeom prst="rect">
              <a:avLst/>
            </a:prstGeom>
            <a:noFill/>
          </p:spPr>
          <p:txBody>
            <a:bodyPr wrap="square" lIns="91440" tIns="45720" rIns="91440" bIns="45720" rtlCol="0" anchor="t">
              <a:spAutoFit/>
            </a:bodyPr>
            <a:lstStyle/>
            <a:p>
              <a:r>
                <a:rPr lang="en-GB" sz="1800" dirty="0">
                  <a:solidFill>
                    <a:srgbClr val="7030A0"/>
                  </a:solidFill>
                  <a:latin typeface="Century Gothic" panose="020B0502020202020204" pitchFamily="34" charset="0"/>
                </a:rPr>
                <a:t>#PsychologicalProfessionsWeek2025 </a:t>
              </a:r>
              <a:endParaRPr lang="en-US" sz="1800" dirty="0">
                <a:solidFill>
                  <a:srgbClr val="7030A0"/>
                </a:solidFill>
                <a:latin typeface="Century Gothic" panose="020B0502020202020204" pitchFamily="34" charset="0"/>
              </a:endParaRPr>
            </a:p>
          </p:txBody>
        </p:sp>
        <p:sp>
          <p:nvSpPr>
            <p:cNvPr id="9" name="TextBox 8">
              <a:extLst>
                <a:ext uri="{FF2B5EF4-FFF2-40B4-BE49-F238E27FC236}">
                  <a16:creationId xmlns:a16="http://schemas.microsoft.com/office/drawing/2014/main" id="{3EFF4AF2-F6F9-0FC4-BC1C-D3E71902C668}"/>
                </a:ext>
              </a:extLst>
            </p:cNvPr>
            <p:cNvSpPr txBox="1"/>
            <p:nvPr/>
          </p:nvSpPr>
          <p:spPr>
            <a:xfrm>
              <a:off x="7250460" y="4607267"/>
              <a:ext cx="2470898" cy="369332"/>
            </a:xfrm>
            <a:prstGeom prst="rect">
              <a:avLst/>
            </a:prstGeom>
            <a:noFill/>
          </p:spPr>
          <p:txBody>
            <a:bodyPr wrap="square" lIns="91440" tIns="45720" rIns="91440" bIns="45720" rtlCol="0" anchor="t">
              <a:spAutoFit/>
            </a:bodyPr>
            <a:lstStyle/>
            <a:p>
              <a:r>
                <a:rPr lang="en-GB" sz="1800" dirty="0">
                  <a:solidFill>
                    <a:srgbClr val="7030A0"/>
                  </a:solidFill>
                  <a:latin typeface="Century Gothic" panose="020B0502020202020204" pitchFamily="34" charset="0"/>
                </a:rPr>
                <a:t>#PPWeek25 </a:t>
              </a:r>
              <a:endParaRPr lang="en-US" sz="1800" dirty="0">
                <a:solidFill>
                  <a:srgbClr val="7030A0"/>
                </a:solidFill>
                <a:latin typeface="Century Gothic" panose="020B0502020202020204" pitchFamily="34" charset="0"/>
              </a:endParaRPr>
            </a:p>
          </p:txBody>
        </p:sp>
        <p:cxnSp>
          <p:nvCxnSpPr>
            <p:cNvPr id="12" name="Straight Connector 11">
              <a:extLst>
                <a:ext uri="{FF2B5EF4-FFF2-40B4-BE49-F238E27FC236}">
                  <a16:creationId xmlns:a16="http://schemas.microsoft.com/office/drawing/2014/main" id="{3E0AC3A8-EE96-7E65-DF53-F10423B77575}"/>
                </a:ext>
              </a:extLst>
            </p:cNvPr>
            <p:cNvCxnSpPr>
              <a:cxnSpLocks/>
            </p:cNvCxnSpPr>
            <p:nvPr/>
          </p:nvCxnSpPr>
          <p:spPr>
            <a:xfrm>
              <a:off x="0" y="4410634"/>
              <a:ext cx="9144000" cy="0"/>
            </a:xfrm>
            <a:prstGeom prst="line">
              <a:avLst/>
            </a:prstGeom>
            <a:ln w="762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E19CFBA9-F98C-B650-2A0B-D62C7EBCD590}"/>
                </a:ext>
              </a:extLst>
            </p:cNvPr>
            <p:cNvCxnSpPr>
              <a:cxnSpLocks/>
            </p:cNvCxnSpPr>
            <p:nvPr/>
          </p:nvCxnSpPr>
          <p:spPr>
            <a:xfrm>
              <a:off x="0" y="4271041"/>
              <a:ext cx="9144000" cy="0"/>
            </a:xfrm>
            <a:prstGeom prst="line">
              <a:avLst/>
            </a:prstGeom>
            <a:ln w="76200">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grpSp>
      <p:sp>
        <p:nvSpPr>
          <p:cNvPr id="15" name="TextBox 14">
            <a:extLst>
              <a:ext uri="{FF2B5EF4-FFF2-40B4-BE49-F238E27FC236}">
                <a16:creationId xmlns:a16="http://schemas.microsoft.com/office/drawing/2014/main" id="{975A411F-8614-2E6F-7556-027E319BCDAA}"/>
              </a:ext>
            </a:extLst>
          </p:cNvPr>
          <p:cNvSpPr txBox="1"/>
          <p:nvPr/>
        </p:nvSpPr>
        <p:spPr>
          <a:xfrm>
            <a:off x="229295" y="1406576"/>
            <a:ext cx="8639167" cy="2669962"/>
          </a:xfrm>
          <a:prstGeom prst="rect">
            <a:avLst/>
          </a:prstGeom>
          <a:noFill/>
        </p:spPr>
        <p:txBody>
          <a:bodyPr wrap="square" lIns="91440" tIns="45720" rIns="91440" bIns="45720" anchor="t">
            <a:spAutoFit/>
          </a:bodyPr>
          <a:lstStyle/>
          <a:p>
            <a:r>
              <a:rPr lang="en-GB" sz="1400" b="0" i="0" dirty="0">
                <a:solidFill>
                  <a:srgbClr val="333333"/>
                </a:solidFill>
                <a:effectLst/>
                <a:latin typeface="Didact Gothic"/>
              </a:rPr>
              <a:t>In England, the p</a:t>
            </a:r>
            <a:r>
              <a:rPr lang="en-GB" sz="1400" dirty="0">
                <a:solidFill>
                  <a:srgbClr val="333333"/>
                </a:solidFill>
                <a:latin typeface="Didact Gothic"/>
              </a:rPr>
              <a:t>sychological professions are a group of professionals </a:t>
            </a:r>
            <a:r>
              <a:rPr lang="en-GB" sz="1400" dirty="0">
                <a:solidFill>
                  <a:srgbClr val="333333"/>
                </a:solidFill>
                <a:latin typeface="Didact Gothic"/>
                <a:ea typeface="+mn-lt"/>
                <a:cs typeface="+mn-lt"/>
              </a:rPr>
              <a:t>whose work is informed by psychology and psychological therapies. They work with people to alleviate psychological and emotional distress, to improve mental and physical health management and empower individuals and communities to improve their health and wellbeing.  </a:t>
            </a:r>
            <a:endParaRPr lang="en-US" sz="1400" dirty="0">
              <a:solidFill>
                <a:srgbClr val="333333"/>
              </a:solidFill>
              <a:latin typeface="Calibri" panose="020F0502020204030204"/>
              <a:ea typeface="+mn-lt"/>
              <a:cs typeface="+mn-lt"/>
            </a:endParaRPr>
          </a:p>
          <a:p>
            <a:endParaRPr lang="en-GB" sz="1400" dirty="0">
              <a:solidFill>
                <a:srgbClr val="333333"/>
              </a:solidFill>
              <a:latin typeface="Didact Gothic"/>
              <a:ea typeface="+mn-lt"/>
              <a:cs typeface="+mn-lt"/>
            </a:endParaRPr>
          </a:p>
          <a:p>
            <a:r>
              <a:rPr lang="en-GB" sz="1400" dirty="0">
                <a:solidFill>
                  <a:srgbClr val="333333"/>
                </a:solidFill>
                <a:latin typeface="Didact Gothic"/>
                <a:ea typeface="+mn-lt"/>
                <a:cs typeface="+mn-lt"/>
              </a:rPr>
              <a:t>The psychological professions include psychologists, psychological therapists and psychological practitioners. </a:t>
            </a:r>
          </a:p>
          <a:p>
            <a:r>
              <a:rPr lang="en-GB" sz="1400" dirty="0">
                <a:solidFill>
                  <a:srgbClr val="333333"/>
                </a:solidFill>
                <a:latin typeface="Didact Gothic"/>
                <a:ea typeface="+mn-lt"/>
                <a:cs typeface="+mn-lt"/>
              </a:rPr>
              <a:t>Read more about the range of occupations </a:t>
            </a:r>
            <a:r>
              <a:rPr lang="en-GB" sz="1400" dirty="0">
                <a:solidFill>
                  <a:srgbClr val="333333"/>
                </a:solidFill>
                <a:latin typeface="Didact Gothic"/>
                <a:ea typeface="+mn-lt"/>
                <a:cs typeface="+mn-lt"/>
                <a:hlinkClick r:id="rId2">
                  <a:extLst>
                    <a:ext uri="{A12FA001-AC4F-418D-AE19-62706E023703}">
                      <ahyp:hlinkClr xmlns:ahyp="http://schemas.microsoft.com/office/drawing/2018/hyperlinkcolor" val="tx"/>
                    </a:ext>
                  </a:extLst>
                </a:hlinkClick>
              </a:rPr>
              <a:t>Health Careers website</a:t>
            </a:r>
            <a:r>
              <a:rPr lang="en-GB" sz="1400" dirty="0">
                <a:solidFill>
                  <a:srgbClr val="333333"/>
                </a:solidFill>
                <a:latin typeface="Didact Gothic"/>
                <a:ea typeface="+mn-lt"/>
                <a:cs typeface="+mn-lt"/>
              </a:rPr>
              <a:t> and the </a:t>
            </a:r>
            <a:r>
              <a:rPr lang="en-GB" sz="1400" dirty="0">
                <a:solidFill>
                  <a:srgbClr val="333333"/>
                </a:solidFill>
                <a:latin typeface="Didact Gothic"/>
                <a:ea typeface="+mn-lt"/>
                <a:cs typeface="+mn-lt"/>
                <a:hlinkClick r:id="rId3">
                  <a:extLst>
                    <a:ext uri="{A12FA001-AC4F-418D-AE19-62706E023703}">
                      <ahyp:hlinkClr xmlns:ahyp="http://schemas.microsoft.com/office/drawing/2018/hyperlinkcolor" val="tx"/>
                    </a:ext>
                  </a:extLst>
                </a:hlinkClick>
              </a:rPr>
              <a:t>PPN </a:t>
            </a:r>
            <a:endParaRPr lang="en-US" sz="1400" dirty="0">
              <a:solidFill>
                <a:srgbClr val="333333"/>
              </a:solidFill>
              <a:latin typeface="Calibri" panose="020F0502020204030204"/>
              <a:ea typeface="+mn-lt"/>
              <a:cs typeface="+mn-lt"/>
            </a:endParaRPr>
          </a:p>
          <a:p>
            <a:r>
              <a:rPr lang="en-GB" sz="1400" dirty="0">
                <a:solidFill>
                  <a:srgbClr val="333333"/>
                </a:solidFill>
                <a:latin typeface="Didact Gothic"/>
                <a:ea typeface="+mn-lt"/>
                <a:cs typeface="+mn-lt"/>
                <a:hlinkClick r:id="rId3">
                  <a:extLst>
                    <a:ext uri="{A12FA001-AC4F-418D-AE19-62706E023703}">
                      <ahyp:hlinkClr xmlns:ahyp="http://schemas.microsoft.com/office/drawing/2018/hyperlinkcolor" val="tx"/>
                    </a:ext>
                  </a:extLst>
                </a:hlinkClick>
              </a:rPr>
              <a:t>Careers Map</a:t>
            </a:r>
            <a:r>
              <a:rPr lang="en-GB" sz="1400" dirty="0">
                <a:solidFill>
                  <a:srgbClr val="333333"/>
                </a:solidFill>
                <a:latin typeface="Didact Gothic"/>
                <a:ea typeface="+mn-lt"/>
                <a:cs typeface="+mn-lt"/>
              </a:rPr>
              <a:t>.</a:t>
            </a:r>
            <a:endParaRPr lang="en-US" sz="1400" dirty="0">
              <a:solidFill>
                <a:srgbClr val="333333"/>
              </a:solidFill>
              <a:cs typeface="Calibri"/>
            </a:endParaRPr>
          </a:p>
          <a:p>
            <a:endParaRPr lang="en-GB" dirty="0">
              <a:solidFill>
                <a:srgbClr val="333333"/>
              </a:solidFill>
              <a:cs typeface="Calibri"/>
            </a:endParaRPr>
          </a:p>
          <a:p>
            <a:r>
              <a:rPr lang="en-GB" sz="1400" b="1" dirty="0">
                <a:solidFill>
                  <a:srgbClr val="333333"/>
                </a:solidFill>
                <a:latin typeface="Didact Gothic"/>
                <a:ea typeface="+mn-lt"/>
                <a:cs typeface="+mn-lt"/>
              </a:rPr>
              <a:t>Our Vision</a:t>
            </a:r>
            <a:endParaRPr lang="en-GB" sz="1400" dirty="0">
              <a:solidFill>
                <a:srgbClr val="333333"/>
              </a:solidFill>
              <a:latin typeface="Didact Gothic"/>
            </a:endParaRPr>
          </a:p>
          <a:p>
            <a:r>
              <a:rPr lang="en-GB" sz="1400" dirty="0">
                <a:solidFill>
                  <a:srgbClr val="333333"/>
                </a:solidFill>
                <a:latin typeface="Didact Gothic"/>
                <a:ea typeface="+mn-lt"/>
                <a:cs typeface="+mn-lt"/>
              </a:rPr>
              <a:t>To transform lives and communities by embedding and developing </a:t>
            </a:r>
          </a:p>
          <a:p>
            <a:r>
              <a:rPr lang="en-GB" sz="1400" dirty="0">
                <a:solidFill>
                  <a:srgbClr val="333333"/>
                </a:solidFill>
                <a:latin typeface="Didact Gothic"/>
                <a:ea typeface="+mn-lt"/>
                <a:cs typeface="+mn-lt"/>
              </a:rPr>
              <a:t>psychological knowledge and practice across the whole of health and care. </a:t>
            </a:r>
            <a:endParaRPr lang="en-GB" sz="1400" dirty="0">
              <a:solidFill>
                <a:srgbClr val="333333"/>
              </a:solidFill>
              <a:latin typeface="Didact Gothic"/>
            </a:endParaRPr>
          </a:p>
        </p:txBody>
      </p:sp>
      <p:pic>
        <p:nvPicPr>
          <p:cNvPr id="2" name="Picture 4" descr="A group of people having conversations">
            <a:extLst>
              <a:ext uri="{FF2B5EF4-FFF2-40B4-BE49-F238E27FC236}">
                <a16:creationId xmlns:a16="http://schemas.microsoft.com/office/drawing/2014/main" id="{F5518CE4-843D-7EF5-CD4A-DC023BF2562B}"/>
              </a:ext>
            </a:extLst>
          </p:cNvPr>
          <p:cNvPicPr>
            <a:picLocks noChangeAspect="1"/>
          </p:cNvPicPr>
          <p:nvPr/>
        </p:nvPicPr>
        <p:blipFill>
          <a:blip r:embed="rId4"/>
          <a:stretch>
            <a:fillRect/>
          </a:stretch>
        </p:blipFill>
        <p:spPr>
          <a:xfrm>
            <a:off x="6311259" y="2816232"/>
            <a:ext cx="2743200" cy="1580238"/>
          </a:xfrm>
          <a:prstGeom prst="rect">
            <a:avLst/>
          </a:prstGeom>
        </p:spPr>
      </p:pic>
      <p:pic>
        <p:nvPicPr>
          <p:cNvPr id="5" name="Picture 4">
            <a:extLst>
              <a:ext uri="{FF2B5EF4-FFF2-40B4-BE49-F238E27FC236}">
                <a16:creationId xmlns:a16="http://schemas.microsoft.com/office/drawing/2014/main" id="{3D30E792-26C2-1A30-50AA-4C7FA31A404E}"/>
              </a:ext>
            </a:extLst>
          </p:cNvPr>
          <p:cNvPicPr>
            <a:picLocks noChangeAspect="1"/>
          </p:cNvPicPr>
          <p:nvPr/>
        </p:nvPicPr>
        <p:blipFill>
          <a:blip r:embed="rId5"/>
          <a:stretch>
            <a:fillRect/>
          </a:stretch>
        </p:blipFill>
        <p:spPr>
          <a:xfrm>
            <a:off x="8021220" y="127472"/>
            <a:ext cx="936000" cy="939490"/>
          </a:xfrm>
          <a:prstGeom prst="rect">
            <a:avLst/>
          </a:prstGeom>
        </p:spPr>
      </p:pic>
    </p:spTree>
    <p:extLst>
      <p:ext uri="{BB962C8B-B14F-4D97-AF65-F5344CB8AC3E}">
        <p14:creationId xmlns:p14="http://schemas.microsoft.com/office/powerpoint/2010/main" val="34482596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EE80FEAC-5DB7-4189-A738-7B42950A4250}"/>
              </a:ext>
            </a:extLst>
          </p:cNvPr>
          <p:cNvSpPr txBox="1">
            <a:spLocks noGrp="1"/>
          </p:cNvSpPr>
          <p:nvPr>
            <p:ph type="title" idx="4294967295"/>
          </p:nvPr>
        </p:nvSpPr>
        <p:spPr>
          <a:xfrm>
            <a:off x="186779" y="131846"/>
            <a:ext cx="8639167" cy="646331"/>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3600" b="1" i="0" u="none" strike="noStrike" kern="1200" cap="none" spc="0" normalizeH="0" baseline="0" noProof="0" dirty="0">
                <a:ln>
                  <a:noFill/>
                </a:ln>
                <a:solidFill>
                  <a:srgbClr val="7030A0"/>
                </a:solidFill>
                <a:effectLst/>
                <a:uLnTx/>
                <a:uFillTx/>
                <a:latin typeface="Century Gothic" panose="020B0502020202020204" pitchFamily="34" charset="0"/>
                <a:ea typeface="+mn-ea"/>
                <a:cs typeface="+mn-cs"/>
              </a:rPr>
              <a:t>Background</a:t>
            </a:r>
            <a:endParaRPr kumimoji="0" lang="en-GB" sz="3200" b="1" i="0" u="none" strike="noStrike" kern="1200" cap="none" spc="0" normalizeH="0" baseline="0" noProof="0" dirty="0">
              <a:ln>
                <a:noFill/>
              </a:ln>
              <a:solidFill>
                <a:srgbClr val="7030A0"/>
              </a:solidFill>
              <a:effectLst/>
              <a:uLnTx/>
              <a:uFillTx/>
              <a:latin typeface="Century Gothic" panose="020B0502020202020204" pitchFamily="34" charset="0"/>
              <a:ea typeface="Calibri"/>
              <a:cs typeface="Calibri"/>
            </a:endParaRPr>
          </a:p>
        </p:txBody>
      </p:sp>
      <p:grpSp>
        <p:nvGrpSpPr>
          <p:cNvPr id="4" name="Group 3">
            <a:extLst>
              <a:ext uri="{FF2B5EF4-FFF2-40B4-BE49-F238E27FC236}">
                <a16:creationId xmlns:a16="http://schemas.microsoft.com/office/drawing/2014/main" id="{64688CB2-2A65-5A1D-EDFD-380E4BC7DC9F}"/>
              </a:ext>
              <a:ext uri="{C183D7F6-B498-43B3-948B-1728B52AA6E4}">
                <adec:decorative xmlns:adec="http://schemas.microsoft.com/office/drawing/2017/decorative" val="1"/>
              </a:ext>
            </a:extLst>
          </p:cNvPr>
          <p:cNvGrpSpPr/>
          <p:nvPr/>
        </p:nvGrpSpPr>
        <p:grpSpPr>
          <a:xfrm>
            <a:off x="0" y="4399376"/>
            <a:ext cx="9721358" cy="705558"/>
            <a:chOff x="0" y="4271041"/>
            <a:chExt cx="9721358" cy="705558"/>
          </a:xfrm>
        </p:grpSpPr>
        <p:sp>
          <p:nvSpPr>
            <p:cNvPr id="7" name="TextBox 6">
              <a:extLst>
                <a:ext uri="{FF2B5EF4-FFF2-40B4-BE49-F238E27FC236}">
                  <a16:creationId xmlns:a16="http://schemas.microsoft.com/office/drawing/2014/main" id="{04A9F394-CB76-4658-4A9B-24EC9822E511}"/>
                </a:ext>
              </a:extLst>
            </p:cNvPr>
            <p:cNvSpPr txBox="1"/>
            <p:nvPr/>
          </p:nvSpPr>
          <p:spPr>
            <a:xfrm>
              <a:off x="311400" y="4587659"/>
              <a:ext cx="4329755" cy="369332"/>
            </a:xfrm>
            <a:prstGeom prst="rect">
              <a:avLst/>
            </a:prstGeom>
            <a:noFill/>
          </p:spPr>
          <p:txBody>
            <a:bodyPr wrap="square" lIns="91440" tIns="45720" rIns="91440" bIns="45720" rtlCol="0" anchor="t">
              <a:spAutoFit/>
            </a:bodyPr>
            <a:lstStyle/>
            <a:p>
              <a:r>
                <a:rPr lang="en-GB" sz="1800" dirty="0">
                  <a:solidFill>
                    <a:srgbClr val="7030A0"/>
                  </a:solidFill>
                  <a:latin typeface="Century Gothic" panose="020B0502020202020204" pitchFamily="34" charset="0"/>
                </a:rPr>
                <a:t>#PsychologicalProfessionsWeek2025</a:t>
              </a:r>
              <a:endParaRPr lang="en-US" sz="1800" dirty="0">
                <a:solidFill>
                  <a:srgbClr val="7030A0"/>
                </a:solidFill>
                <a:latin typeface="Century Gothic" panose="020B0502020202020204" pitchFamily="34" charset="0"/>
              </a:endParaRPr>
            </a:p>
          </p:txBody>
        </p:sp>
        <p:sp>
          <p:nvSpPr>
            <p:cNvPr id="9" name="TextBox 8">
              <a:extLst>
                <a:ext uri="{FF2B5EF4-FFF2-40B4-BE49-F238E27FC236}">
                  <a16:creationId xmlns:a16="http://schemas.microsoft.com/office/drawing/2014/main" id="{3EFF4AF2-F6F9-0FC4-BC1C-D3E71902C668}"/>
                </a:ext>
              </a:extLst>
            </p:cNvPr>
            <p:cNvSpPr txBox="1"/>
            <p:nvPr/>
          </p:nvSpPr>
          <p:spPr>
            <a:xfrm>
              <a:off x="7250460" y="4607267"/>
              <a:ext cx="2470898" cy="369332"/>
            </a:xfrm>
            <a:prstGeom prst="rect">
              <a:avLst/>
            </a:prstGeom>
            <a:noFill/>
          </p:spPr>
          <p:txBody>
            <a:bodyPr wrap="square" lIns="91440" tIns="45720" rIns="91440" bIns="45720" rtlCol="0" anchor="t">
              <a:spAutoFit/>
            </a:bodyPr>
            <a:lstStyle/>
            <a:p>
              <a:r>
                <a:rPr lang="en-GB" sz="1800" dirty="0">
                  <a:solidFill>
                    <a:srgbClr val="7030A0"/>
                  </a:solidFill>
                  <a:latin typeface="Century Gothic" panose="020B0502020202020204" pitchFamily="34" charset="0"/>
                </a:rPr>
                <a:t>#PPWeek25 </a:t>
              </a:r>
              <a:endParaRPr lang="en-US" sz="1800" dirty="0">
                <a:solidFill>
                  <a:srgbClr val="7030A0"/>
                </a:solidFill>
                <a:latin typeface="Century Gothic" panose="020B0502020202020204" pitchFamily="34" charset="0"/>
              </a:endParaRPr>
            </a:p>
          </p:txBody>
        </p:sp>
        <p:cxnSp>
          <p:nvCxnSpPr>
            <p:cNvPr id="12" name="Straight Connector 11">
              <a:extLst>
                <a:ext uri="{FF2B5EF4-FFF2-40B4-BE49-F238E27FC236}">
                  <a16:creationId xmlns:a16="http://schemas.microsoft.com/office/drawing/2014/main" id="{3E0AC3A8-EE96-7E65-DF53-F10423B77575}"/>
                </a:ext>
              </a:extLst>
            </p:cNvPr>
            <p:cNvCxnSpPr>
              <a:cxnSpLocks/>
            </p:cNvCxnSpPr>
            <p:nvPr/>
          </p:nvCxnSpPr>
          <p:spPr>
            <a:xfrm>
              <a:off x="0" y="4410634"/>
              <a:ext cx="9144000" cy="0"/>
            </a:xfrm>
            <a:prstGeom prst="line">
              <a:avLst/>
            </a:prstGeom>
            <a:ln w="762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E19CFBA9-F98C-B650-2A0B-D62C7EBCD590}"/>
                </a:ext>
              </a:extLst>
            </p:cNvPr>
            <p:cNvCxnSpPr>
              <a:cxnSpLocks/>
            </p:cNvCxnSpPr>
            <p:nvPr/>
          </p:nvCxnSpPr>
          <p:spPr>
            <a:xfrm>
              <a:off x="0" y="4271041"/>
              <a:ext cx="9144000" cy="0"/>
            </a:xfrm>
            <a:prstGeom prst="line">
              <a:avLst/>
            </a:prstGeom>
            <a:ln w="76200">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grpSp>
      <p:sp>
        <p:nvSpPr>
          <p:cNvPr id="15" name="TextBox 14">
            <a:extLst>
              <a:ext uri="{FF2B5EF4-FFF2-40B4-BE49-F238E27FC236}">
                <a16:creationId xmlns:a16="http://schemas.microsoft.com/office/drawing/2014/main" id="{975A411F-8614-2E6F-7556-027E319BCDAA}"/>
              </a:ext>
            </a:extLst>
          </p:cNvPr>
          <p:cNvSpPr txBox="1"/>
          <p:nvPr/>
        </p:nvSpPr>
        <p:spPr>
          <a:xfrm>
            <a:off x="186779" y="1074506"/>
            <a:ext cx="8639167" cy="3231654"/>
          </a:xfrm>
          <a:prstGeom prst="rect">
            <a:avLst/>
          </a:prstGeom>
          <a:noFill/>
        </p:spPr>
        <p:txBody>
          <a:bodyPr wrap="square" lIns="91440" tIns="45720" rIns="91440" bIns="45720" anchor="t">
            <a:spAutoFit/>
          </a:bodyPr>
          <a:lstStyle/>
          <a:p>
            <a:pPr marL="0" indent="0" algn="l" rtl="0" eaLnBrk="1" latinLnBrk="0" hangingPunct="1">
              <a:buNone/>
            </a:pPr>
            <a:r>
              <a:rPr lang="en-GB" sz="1200" dirty="0">
                <a:solidFill>
                  <a:srgbClr val="333333"/>
                </a:solidFill>
                <a:effectLst/>
                <a:latin typeface="Didact Gothic"/>
              </a:rPr>
              <a:t>There are </a:t>
            </a:r>
            <a:r>
              <a:rPr lang="en-GB" sz="1200" b="1" dirty="0">
                <a:solidFill>
                  <a:srgbClr val="333333"/>
                </a:solidFill>
                <a:effectLst/>
                <a:latin typeface="Didact Gothic"/>
              </a:rPr>
              <a:t>34,000 whole-time equivalent (WTE) psychological professionals </a:t>
            </a:r>
            <a:r>
              <a:rPr lang="en-GB" sz="1200" dirty="0">
                <a:solidFill>
                  <a:srgbClr val="333333"/>
                </a:solidFill>
                <a:effectLst/>
                <a:latin typeface="Didact Gothic"/>
              </a:rPr>
              <a:t>— including psychologists, psychological therapists, and psychological practitioners — working within NHS-commissioned healthcare in England. The size of this workforce has more than doubled since 2016. Psychological professions now contribute increasingly across mental health and additional care pathways, encompassing acute healthcare, rehabilitation, and primary care.</a:t>
            </a:r>
          </a:p>
          <a:p>
            <a:pPr marL="0" indent="0" algn="l" rtl="0" eaLnBrk="1" latinLnBrk="0" hangingPunct="1">
              <a:buNone/>
            </a:pPr>
            <a:endParaRPr lang="en-GB" sz="1200" dirty="0">
              <a:solidFill>
                <a:srgbClr val="333333"/>
              </a:solidFill>
              <a:effectLst/>
              <a:latin typeface="Didact Gothic" panose="00000500000000000000" pitchFamily="2" charset="0"/>
            </a:endParaRPr>
          </a:p>
          <a:p>
            <a:r>
              <a:rPr lang="en-GB" sz="1200" dirty="0">
                <a:solidFill>
                  <a:srgbClr val="333333"/>
                </a:solidFill>
                <a:effectLst/>
                <a:latin typeface="Didact Gothic"/>
              </a:rPr>
              <a:t>The </a:t>
            </a:r>
            <a:r>
              <a:rPr lang="en-GB" sz="1200" b="1" dirty="0">
                <a:solidFill>
                  <a:srgbClr val="333333"/>
                </a:solidFill>
                <a:effectLst/>
                <a:latin typeface="Didact Gothic"/>
                <a:hlinkClick r:id="rId2"/>
              </a:rPr>
              <a:t>NHS 10-year health plan </a:t>
            </a:r>
            <a:r>
              <a:rPr lang="en-GB" sz="1200" dirty="0">
                <a:solidFill>
                  <a:srgbClr val="333333"/>
                </a:solidFill>
                <a:effectLst/>
                <a:latin typeface="Didact Gothic"/>
              </a:rPr>
              <a:t>outlines a strategic transformation of healthcare over the next decade, focusing on </a:t>
            </a:r>
            <a:r>
              <a:rPr lang="en-GB" sz="1200" dirty="0">
                <a:solidFill>
                  <a:srgbClr val="333333"/>
                </a:solidFill>
                <a:latin typeface="Didact Gothic"/>
              </a:rPr>
              <a:t>three shifts</a:t>
            </a:r>
            <a:r>
              <a:rPr lang="en-GB" sz="1200" dirty="0">
                <a:solidFill>
                  <a:srgbClr val="333333"/>
                </a:solidFill>
                <a:effectLst/>
                <a:latin typeface="Didact Gothic"/>
              </a:rPr>
              <a:t>: </a:t>
            </a:r>
            <a:r>
              <a:rPr lang="en-GB" sz="1200" b="1" dirty="0">
                <a:solidFill>
                  <a:srgbClr val="333333"/>
                </a:solidFill>
                <a:effectLst/>
                <a:latin typeface="Didact Gothic"/>
              </a:rPr>
              <a:t>hospital to community, analogue to digital, and sickness to prevention</a:t>
            </a:r>
            <a:r>
              <a:rPr lang="en-GB" sz="1200" dirty="0">
                <a:solidFill>
                  <a:srgbClr val="333333"/>
                </a:solidFill>
                <a:effectLst/>
                <a:latin typeface="Didact Gothic"/>
              </a:rPr>
              <a:t>. Psychological professionals are essential to the successful delivery of this plan, applying their expertise to ensure that </a:t>
            </a:r>
            <a:r>
              <a:rPr lang="en-GB" sz="1200" b="1" dirty="0">
                <a:solidFill>
                  <a:srgbClr val="333333"/>
                </a:solidFill>
                <a:effectLst/>
                <a:latin typeface="Didact Gothic"/>
              </a:rPr>
              <a:t>all health and care services are psychologically informed</a:t>
            </a:r>
            <a:r>
              <a:rPr lang="en-GB" sz="1200" dirty="0">
                <a:solidFill>
                  <a:srgbClr val="333333"/>
                </a:solidFill>
                <a:effectLst/>
                <a:latin typeface="Didact Gothic"/>
              </a:rPr>
              <a:t>. They lead significant pathways of care to deliver on policy objectives including NHS Talking Therapies and Mental Health Support Teams in schools and will be instrumental in achieving the three shifts in the 10 Year Health Plan.</a:t>
            </a:r>
          </a:p>
          <a:p>
            <a:pPr marL="0" indent="0" algn="l" rtl="0" eaLnBrk="1" latinLnBrk="0" hangingPunct="1">
              <a:buNone/>
            </a:pPr>
            <a:endParaRPr lang="en-GB" sz="1200" dirty="0">
              <a:solidFill>
                <a:srgbClr val="333333"/>
              </a:solidFill>
              <a:effectLst/>
              <a:latin typeface="Didact Gothic" panose="00000500000000000000" pitchFamily="2" charset="0"/>
            </a:endParaRPr>
          </a:p>
          <a:p>
            <a:pPr marL="0" indent="0" algn="l" rtl="0" eaLnBrk="1" latinLnBrk="0" hangingPunct="1">
              <a:buNone/>
            </a:pPr>
            <a:r>
              <a:rPr lang="en-GB" sz="1200" dirty="0">
                <a:solidFill>
                  <a:srgbClr val="333333"/>
                </a:solidFill>
                <a:effectLst/>
                <a:latin typeface="Didact Gothic"/>
              </a:rPr>
              <a:t>To facilitate these aims, NHS England has established the </a:t>
            </a:r>
            <a:r>
              <a:rPr lang="en-GB" sz="1200" b="1" dirty="0">
                <a:solidFill>
                  <a:srgbClr val="333333"/>
                </a:solidFill>
                <a:effectLst/>
                <a:latin typeface="Didact Gothic"/>
              </a:rPr>
              <a:t>Psychological Professions Networks (PPNs) </a:t>
            </a:r>
            <a:r>
              <a:rPr lang="en-GB" sz="1200" dirty="0">
                <a:solidFill>
                  <a:srgbClr val="333333"/>
                </a:solidFill>
                <a:effectLst/>
                <a:latin typeface="Didact Gothic"/>
              </a:rPr>
              <a:t>both nationally and across the seven regions in England. These networks provide a unified voice for psychological professionals in workforce planning and development and promote excellence in practice. The PPNs currently have </a:t>
            </a:r>
            <a:r>
              <a:rPr lang="en-GB" sz="1200" b="1" dirty="0">
                <a:solidFill>
                  <a:srgbClr val="333333"/>
                </a:solidFill>
                <a:effectLst/>
                <a:latin typeface="Didact Gothic"/>
              </a:rPr>
              <a:t>over 19,000 members</a:t>
            </a:r>
            <a:r>
              <a:rPr lang="en-GB" sz="1200" dirty="0">
                <a:solidFill>
                  <a:srgbClr val="333333"/>
                </a:solidFill>
                <a:effectLst/>
                <a:latin typeface="Didact Gothic"/>
              </a:rPr>
              <a:t>.</a:t>
            </a:r>
          </a:p>
          <a:p>
            <a:pPr marL="0" indent="0" algn="l" rtl="0" eaLnBrk="1" latinLnBrk="0" hangingPunct="1">
              <a:buNone/>
            </a:pPr>
            <a:endParaRPr lang="en-GB" sz="1200" dirty="0">
              <a:solidFill>
                <a:srgbClr val="333333"/>
              </a:solidFill>
              <a:effectLst/>
              <a:latin typeface="Didact Gothic" panose="00000500000000000000" pitchFamily="2" charset="0"/>
            </a:endParaRPr>
          </a:p>
          <a:p>
            <a:pPr marL="0" indent="0" algn="l" rtl="0" eaLnBrk="1" latinLnBrk="0" hangingPunct="1">
              <a:buNone/>
            </a:pPr>
            <a:r>
              <a:rPr lang="en-GB" sz="1200" dirty="0">
                <a:solidFill>
                  <a:srgbClr val="333333"/>
                </a:solidFill>
                <a:effectLst/>
                <a:latin typeface="Didact Gothic"/>
              </a:rPr>
              <a:t>Since 2020, during the </a:t>
            </a:r>
            <a:r>
              <a:rPr lang="en-GB" sz="1200" b="1" dirty="0">
                <a:solidFill>
                  <a:srgbClr val="333333"/>
                </a:solidFill>
                <a:effectLst/>
                <a:latin typeface="Didact Gothic"/>
              </a:rPr>
              <a:t>second week of November</a:t>
            </a:r>
            <a:r>
              <a:rPr lang="en-GB" sz="1200" dirty="0">
                <a:solidFill>
                  <a:srgbClr val="333333"/>
                </a:solidFill>
                <a:effectLst/>
                <a:latin typeface="Didact Gothic"/>
              </a:rPr>
              <a:t>, the PPNs have coordinated events dedicated to highlighting and celebrating the achievements and impact of the psychological professions as part of Psychological Professions Week.</a:t>
            </a:r>
          </a:p>
        </p:txBody>
      </p:sp>
      <p:pic>
        <p:nvPicPr>
          <p:cNvPr id="5" name="Picture 4">
            <a:extLst>
              <a:ext uri="{FF2B5EF4-FFF2-40B4-BE49-F238E27FC236}">
                <a16:creationId xmlns:a16="http://schemas.microsoft.com/office/drawing/2014/main" id="{157C752F-5F70-C208-7888-12AF1A8B00E1}"/>
              </a:ext>
            </a:extLst>
          </p:cNvPr>
          <p:cNvPicPr>
            <a:picLocks noChangeAspect="1"/>
          </p:cNvPicPr>
          <p:nvPr/>
        </p:nvPicPr>
        <p:blipFill>
          <a:blip r:embed="rId3"/>
          <a:stretch>
            <a:fillRect/>
          </a:stretch>
        </p:blipFill>
        <p:spPr>
          <a:xfrm>
            <a:off x="8021220" y="127472"/>
            <a:ext cx="936000" cy="939490"/>
          </a:xfrm>
          <a:prstGeom prst="rect">
            <a:avLst/>
          </a:prstGeom>
        </p:spPr>
      </p:pic>
    </p:spTree>
    <p:extLst>
      <p:ext uri="{BB962C8B-B14F-4D97-AF65-F5344CB8AC3E}">
        <p14:creationId xmlns:p14="http://schemas.microsoft.com/office/powerpoint/2010/main" val="37333562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EE80FEAC-5DB7-4189-A738-7B42950A4250}"/>
              </a:ext>
            </a:extLst>
          </p:cNvPr>
          <p:cNvSpPr txBox="1">
            <a:spLocks noGrp="1"/>
          </p:cNvSpPr>
          <p:nvPr>
            <p:ph type="title" idx="4294967295"/>
          </p:nvPr>
        </p:nvSpPr>
        <p:spPr>
          <a:xfrm>
            <a:off x="186781" y="179471"/>
            <a:ext cx="6560761" cy="954107"/>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srgbClr val="7030A0"/>
                </a:solidFill>
                <a:effectLst/>
                <a:uLnTx/>
                <a:uFillTx/>
                <a:latin typeface="Century Gothic"/>
                <a:ea typeface="Calibri"/>
                <a:cs typeface="Calibri"/>
              </a:rPr>
              <a:t>Psychological Professions Week 2025 - Objectives</a:t>
            </a:r>
            <a:endParaRPr kumimoji="0" lang="en-GB" sz="2400" b="1" i="0" u="none" strike="noStrike" kern="1200" cap="none" spc="0" normalizeH="0" baseline="0" noProof="0" dirty="0">
              <a:ln>
                <a:noFill/>
              </a:ln>
              <a:solidFill>
                <a:srgbClr val="7030A0"/>
              </a:solidFill>
              <a:effectLst/>
              <a:uLnTx/>
              <a:uFillTx/>
              <a:latin typeface="Century Gothic"/>
              <a:ea typeface="Calibri"/>
              <a:cs typeface="Calibri"/>
            </a:endParaRPr>
          </a:p>
        </p:txBody>
      </p:sp>
      <p:grpSp>
        <p:nvGrpSpPr>
          <p:cNvPr id="4" name="Group 3">
            <a:extLst>
              <a:ext uri="{FF2B5EF4-FFF2-40B4-BE49-F238E27FC236}">
                <a16:creationId xmlns:a16="http://schemas.microsoft.com/office/drawing/2014/main" id="{64688CB2-2A65-5A1D-EDFD-380E4BC7DC9F}"/>
              </a:ext>
              <a:ext uri="{C183D7F6-B498-43B3-948B-1728B52AA6E4}">
                <adec:decorative xmlns:adec="http://schemas.microsoft.com/office/drawing/2017/decorative" val="1"/>
              </a:ext>
            </a:extLst>
          </p:cNvPr>
          <p:cNvGrpSpPr/>
          <p:nvPr/>
        </p:nvGrpSpPr>
        <p:grpSpPr>
          <a:xfrm>
            <a:off x="0" y="4271041"/>
            <a:ext cx="9721358" cy="705558"/>
            <a:chOff x="0" y="4271041"/>
            <a:chExt cx="9721358" cy="705558"/>
          </a:xfrm>
        </p:grpSpPr>
        <p:sp>
          <p:nvSpPr>
            <p:cNvPr id="7" name="TextBox 6">
              <a:extLst>
                <a:ext uri="{FF2B5EF4-FFF2-40B4-BE49-F238E27FC236}">
                  <a16:creationId xmlns:a16="http://schemas.microsoft.com/office/drawing/2014/main" id="{04A9F394-CB76-4658-4A9B-24EC9822E511}"/>
                </a:ext>
              </a:extLst>
            </p:cNvPr>
            <p:cNvSpPr txBox="1"/>
            <p:nvPr/>
          </p:nvSpPr>
          <p:spPr>
            <a:xfrm>
              <a:off x="311400" y="4587659"/>
              <a:ext cx="4329755" cy="369332"/>
            </a:xfrm>
            <a:prstGeom prst="rect">
              <a:avLst/>
            </a:prstGeom>
            <a:noFill/>
          </p:spPr>
          <p:txBody>
            <a:bodyPr wrap="square" lIns="91440" tIns="45720" rIns="91440" bIns="45720" rtlCol="0" anchor="t">
              <a:spAutoFit/>
            </a:bodyPr>
            <a:lstStyle/>
            <a:p>
              <a:r>
                <a:rPr lang="en-GB" sz="1800" dirty="0">
                  <a:solidFill>
                    <a:srgbClr val="7030A0"/>
                  </a:solidFill>
                  <a:latin typeface="Century Gothic" panose="020B0502020202020204" pitchFamily="34" charset="0"/>
                </a:rPr>
                <a:t>#PsychologicalProfessionsWeek2025 </a:t>
              </a:r>
              <a:endParaRPr lang="en-US" sz="1800" dirty="0">
                <a:solidFill>
                  <a:srgbClr val="7030A0"/>
                </a:solidFill>
                <a:latin typeface="Century Gothic" panose="020B0502020202020204" pitchFamily="34" charset="0"/>
              </a:endParaRPr>
            </a:p>
          </p:txBody>
        </p:sp>
        <p:sp>
          <p:nvSpPr>
            <p:cNvPr id="9" name="TextBox 8">
              <a:extLst>
                <a:ext uri="{FF2B5EF4-FFF2-40B4-BE49-F238E27FC236}">
                  <a16:creationId xmlns:a16="http://schemas.microsoft.com/office/drawing/2014/main" id="{3EFF4AF2-F6F9-0FC4-BC1C-D3E71902C668}"/>
                </a:ext>
              </a:extLst>
            </p:cNvPr>
            <p:cNvSpPr txBox="1"/>
            <p:nvPr/>
          </p:nvSpPr>
          <p:spPr>
            <a:xfrm>
              <a:off x="7250460" y="4607267"/>
              <a:ext cx="2470898" cy="369332"/>
            </a:xfrm>
            <a:prstGeom prst="rect">
              <a:avLst/>
            </a:prstGeom>
            <a:noFill/>
          </p:spPr>
          <p:txBody>
            <a:bodyPr wrap="square" lIns="91440" tIns="45720" rIns="91440" bIns="45720" rtlCol="0" anchor="t">
              <a:spAutoFit/>
            </a:bodyPr>
            <a:lstStyle/>
            <a:p>
              <a:r>
                <a:rPr lang="en-GB" sz="1800" dirty="0">
                  <a:solidFill>
                    <a:srgbClr val="7030A0"/>
                  </a:solidFill>
                  <a:latin typeface="Century Gothic" panose="020B0502020202020204" pitchFamily="34" charset="0"/>
                </a:rPr>
                <a:t>#PPWeek25 </a:t>
              </a:r>
              <a:endParaRPr lang="en-US" sz="1800" dirty="0">
                <a:solidFill>
                  <a:srgbClr val="7030A0"/>
                </a:solidFill>
                <a:latin typeface="Century Gothic" panose="020B0502020202020204" pitchFamily="34" charset="0"/>
              </a:endParaRPr>
            </a:p>
          </p:txBody>
        </p:sp>
        <p:cxnSp>
          <p:nvCxnSpPr>
            <p:cNvPr id="12" name="Straight Connector 11">
              <a:extLst>
                <a:ext uri="{FF2B5EF4-FFF2-40B4-BE49-F238E27FC236}">
                  <a16:creationId xmlns:a16="http://schemas.microsoft.com/office/drawing/2014/main" id="{3E0AC3A8-EE96-7E65-DF53-F10423B77575}"/>
                </a:ext>
              </a:extLst>
            </p:cNvPr>
            <p:cNvCxnSpPr>
              <a:cxnSpLocks/>
            </p:cNvCxnSpPr>
            <p:nvPr/>
          </p:nvCxnSpPr>
          <p:spPr>
            <a:xfrm>
              <a:off x="0" y="4410634"/>
              <a:ext cx="9144000" cy="0"/>
            </a:xfrm>
            <a:prstGeom prst="line">
              <a:avLst/>
            </a:prstGeom>
            <a:ln w="762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E19CFBA9-F98C-B650-2A0B-D62C7EBCD590}"/>
                </a:ext>
              </a:extLst>
            </p:cNvPr>
            <p:cNvCxnSpPr>
              <a:cxnSpLocks/>
            </p:cNvCxnSpPr>
            <p:nvPr/>
          </p:nvCxnSpPr>
          <p:spPr>
            <a:xfrm>
              <a:off x="0" y="4271041"/>
              <a:ext cx="9144000" cy="0"/>
            </a:xfrm>
            <a:prstGeom prst="line">
              <a:avLst/>
            </a:prstGeom>
            <a:ln w="76200">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grpSp>
      <p:sp>
        <p:nvSpPr>
          <p:cNvPr id="15" name="TextBox 14">
            <a:extLst>
              <a:ext uri="{FF2B5EF4-FFF2-40B4-BE49-F238E27FC236}">
                <a16:creationId xmlns:a16="http://schemas.microsoft.com/office/drawing/2014/main" id="{975A411F-8614-2E6F-7556-027E319BCDAA}"/>
              </a:ext>
            </a:extLst>
          </p:cNvPr>
          <p:cNvSpPr txBox="1"/>
          <p:nvPr/>
        </p:nvSpPr>
        <p:spPr>
          <a:xfrm>
            <a:off x="186781" y="1133578"/>
            <a:ext cx="8011014" cy="3416320"/>
          </a:xfrm>
          <a:prstGeom prst="rect">
            <a:avLst/>
          </a:prstGeom>
          <a:noFill/>
        </p:spPr>
        <p:txBody>
          <a:bodyPr wrap="square" lIns="91440" tIns="45720" rIns="91440" bIns="45720" anchor="t">
            <a:spAutoFit/>
          </a:bodyPr>
          <a:lstStyle/>
          <a:p>
            <a:endParaRPr lang="en-GB" sz="1600" b="0" i="0" dirty="0">
              <a:solidFill>
                <a:srgbClr val="141B2B"/>
              </a:solidFill>
              <a:effectLst/>
              <a:latin typeface="Didact Gothic" panose="00000500000000000000" pitchFamily="2" charset="0"/>
              <a:cs typeface="Times New Roman"/>
            </a:endParaRPr>
          </a:p>
          <a:p>
            <a:pPr marL="171450" indent="-171450">
              <a:buFont typeface="Arial" panose="020B0604020202020204" pitchFamily="34" charset="0"/>
              <a:buChar char="•"/>
            </a:pPr>
            <a:r>
              <a:rPr lang="en-GB" sz="1600" b="1" dirty="0">
                <a:solidFill>
                  <a:srgbClr val="333333"/>
                </a:solidFill>
                <a:latin typeface="Didact Gothic"/>
              </a:rPr>
              <a:t>Raise</a:t>
            </a:r>
            <a:r>
              <a:rPr lang="en-GB" sz="1600" b="1" i="0" u="none" strike="noStrike" dirty="0">
                <a:solidFill>
                  <a:srgbClr val="333333"/>
                </a:solidFill>
                <a:effectLst/>
                <a:latin typeface="Didact Gothic"/>
              </a:rPr>
              <a:t> </a:t>
            </a:r>
            <a:r>
              <a:rPr lang="en-GB" sz="1600" b="1" dirty="0">
                <a:solidFill>
                  <a:srgbClr val="333333"/>
                </a:solidFill>
                <a:latin typeface="Didact Gothic"/>
              </a:rPr>
              <a:t>awareness</a:t>
            </a:r>
            <a:r>
              <a:rPr lang="en-GB" sz="1600" b="0" i="0" u="none" strike="noStrike" dirty="0">
                <a:solidFill>
                  <a:srgbClr val="333333"/>
                </a:solidFill>
                <a:effectLst/>
                <a:latin typeface="Didact Gothic"/>
              </a:rPr>
              <a:t> of </a:t>
            </a:r>
            <a:r>
              <a:rPr lang="en-GB" sz="1600" dirty="0">
                <a:solidFill>
                  <a:srgbClr val="333333"/>
                </a:solidFill>
                <a:latin typeface="Didact Gothic"/>
              </a:rPr>
              <a:t>the </a:t>
            </a:r>
            <a:r>
              <a:rPr lang="en-GB" sz="1600" b="0" i="0" u="none" strike="noStrike" dirty="0">
                <a:solidFill>
                  <a:srgbClr val="333333"/>
                </a:solidFill>
                <a:effectLst/>
                <a:latin typeface="Didact Gothic"/>
              </a:rPr>
              <a:t>psychological professions</a:t>
            </a:r>
            <a:r>
              <a:rPr lang="en-GB" sz="1600" dirty="0">
                <a:solidFill>
                  <a:srgbClr val="333333"/>
                </a:solidFill>
                <a:latin typeface="Didact Gothic"/>
              </a:rPr>
              <a:t>, including careers in the psychological professions, opportunities and the workforce growth ambitions</a:t>
            </a:r>
            <a:endParaRPr lang="en-GB" dirty="0">
              <a:solidFill>
                <a:srgbClr val="333333"/>
              </a:solidFill>
            </a:endParaRPr>
          </a:p>
          <a:p>
            <a:endParaRPr lang="en-GB" sz="1600" dirty="0">
              <a:solidFill>
                <a:srgbClr val="333333"/>
              </a:solidFill>
              <a:latin typeface="Didact Gothic"/>
            </a:endParaRPr>
          </a:p>
          <a:p>
            <a:pPr marL="171450" indent="-171450" fontAlgn="base">
              <a:buFont typeface="Arial" panose="020B0604020202020204" pitchFamily="34" charset="0"/>
              <a:buChar char="•"/>
            </a:pPr>
            <a:r>
              <a:rPr lang="en-GB" sz="1600" b="1" dirty="0">
                <a:solidFill>
                  <a:srgbClr val="333333"/>
                </a:solidFill>
                <a:latin typeface="Didact Gothic"/>
              </a:rPr>
              <a:t>Engage and encourage</a:t>
            </a:r>
            <a:r>
              <a:rPr lang="en-GB" sz="1600" dirty="0">
                <a:solidFill>
                  <a:srgbClr val="333333"/>
                </a:solidFill>
                <a:latin typeface="Didact Gothic"/>
              </a:rPr>
              <a:t> a diverse audience to attend the PPN regional webinars and events during 10-14 November 2025</a:t>
            </a:r>
          </a:p>
          <a:p>
            <a:endParaRPr lang="en-GB" sz="1600" dirty="0">
              <a:solidFill>
                <a:srgbClr val="333333"/>
              </a:solidFill>
              <a:latin typeface="Didact Gothic"/>
            </a:endParaRPr>
          </a:p>
          <a:p>
            <a:pPr marL="171450" indent="-171450" fontAlgn="base">
              <a:buFont typeface="Arial" panose="020B0604020202020204" pitchFamily="34" charset="0"/>
              <a:buChar char="•"/>
            </a:pPr>
            <a:r>
              <a:rPr lang="en-GB" sz="1600" b="1" dirty="0">
                <a:solidFill>
                  <a:srgbClr val="333333"/>
                </a:solidFill>
                <a:latin typeface="Didact Gothic"/>
              </a:rPr>
              <a:t>Encourage </a:t>
            </a:r>
            <a:r>
              <a:rPr lang="en-GB" sz="1600" dirty="0">
                <a:solidFill>
                  <a:srgbClr val="333333"/>
                </a:solidFill>
                <a:latin typeface="Didact Gothic"/>
                <a:ea typeface="+mn-lt"/>
                <a:cs typeface="+mn-lt"/>
              </a:rPr>
              <a:t>physical and mental</a:t>
            </a:r>
            <a:r>
              <a:rPr lang="en-GB" sz="1400" dirty="0">
                <a:solidFill>
                  <a:srgbClr val="333333"/>
                </a:solidFill>
                <a:latin typeface="Didact Gothic"/>
                <a:ea typeface="+mn-lt"/>
                <a:cs typeface="+mn-lt"/>
              </a:rPr>
              <a:t> </a:t>
            </a:r>
            <a:r>
              <a:rPr lang="en-GB" sz="1600" dirty="0">
                <a:solidFill>
                  <a:srgbClr val="333333"/>
                </a:solidFill>
                <a:latin typeface="Didact Gothic"/>
                <a:ea typeface="+mn-lt"/>
                <a:cs typeface="+mn-lt"/>
              </a:rPr>
              <a:t>health</a:t>
            </a:r>
            <a:r>
              <a:rPr lang="en-GB" sz="1600" dirty="0">
                <a:solidFill>
                  <a:srgbClr val="333333"/>
                </a:solidFill>
                <a:latin typeface="Didact Gothic"/>
              </a:rPr>
              <a:t> services, education providers, professional bodies and other organisations to celebrate Psychological Professions Week by holding their own events and communications.</a:t>
            </a:r>
          </a:p>
          <a:p>
            <a:pPr marL="171450" indent="-171450" fontAlgn="base">
              <a:buFont typeface="Arial" panose="020B0604020202020204" pitchFamily="34" charset="0"/>
              <a:buChar char="•"/>
            </a:pPr>
            <a:endParaRPr lang="en-GB" sz="1600" b="1" dirty="0">
              <a:solidFill>
                <a:srgbClr val="333333"/>
              </a:solidFill>
              <a:latin typeface="Didact Gothic"/>
            </a:endParaRPr>
          </a:p>
          <a:p>
            <a:pPr marL="171450" indent="-171450" fontAlgn="base">
              <a:buFont typeface="Arial" panose="020B0604020202020204" pitchFamily="34" charset="0"/>
              <a:buChar char="•"/>
            </a:pPr>
            <a:r>
              <a:rPr lang="en-GB" sz="1600" b="1" dirty="0">
                <a:solidFill>
                  <a:srgbClr val="333333"/>
                </a:solidFill>
                <a:latin typeface="Didact Gothic"/>
              </a:rPr>
              <a:t>Increase </a:t>
            </a:r>
            <a:r>
              <a:rPr lang="en-GB" sz="1600" dirty="0">
                <a:solidFill>
                  <a:srgbClr val="333333"/>
                </a:solidFill>
                <a:latin typeface="Didact Gothic"/>
              </a:rPr>
              <a:t>membership of the PPNs</a:t>
            </a:r>
          </a:p>
          <a:p>
            <a:pPr marL="171450" indent="-171450" algn="l" rtl="0" fontAlgn="base">
              <a:buFont typeface="Arial" panose="020B0604020202020204" pitchFamily="34" charset="0"/>
              <a:buChar char="•"/>
            </a:pPr>
            <a:endParaRPr lang="en-GB" sz="1200" dirty="0">
              <a:solidFill>
                <a:srgbClr val="000610"/>
              </a:solidFill>
              <a:latin typeface="Century Gothic" panose="020B0502020202020204" pitchFamily="34" charset="0"/>
            </a:endParaRPr>
          </a:p>
          <a:p>
            <a:pPr marL="171450" indent="-171450" algn="l" rtl="0" fontAlgn="base">
              <a:buFont typeface="Arial" panose="020B0604020202020204" pitchFamily="34" charset="0"/>
              <a:buChar char="•"/>
            </a:pPr>
            <a:endParaRPr lang="en-GB" sz="1200" dirty="0">
              <a:solidFill>
                <a:srgbClr val="000610"/>
              </a:solidFill>
              <a:latin typeface="Century Gothic" panose="020B0502020202020204" pitchFamily="34" charset="0"/>
            </a:endParaRPr>
          </a:p>
        </p:txBody>
      </p:sp>
      <p:pic>
        <p:nvPicPr>
          <p:cNvPr id="2" name="Picture 1">
            <a:extLst>
              <a:ext uri="{FF2B5EF4-FFF2-40B4-BE49-F238E27FC236}">
                <a16:creationId xmlns:a16="http://schemas.microsoft.com/office/drawing/2014/main" id="{84D26DC0-6FBC-43FF-2368-FA86CC66A25C}"/>
              </a:ext>
            </a:extLst>
          </p:cNvPr>
          <p:cNvPicPr>
            <a:picLocks noChangeAspect="1"/>
          </p:cNvPicPr>
          <p:nvPr/>
        </p:nvPicPr>
        <p:blipFill>
          <a:blip r:embed="rId2"/>
          <a:stretch>
            <a:fillRect/>
          </a:stretch>
        </p:blipFill>
        <p:spPr>
          <a:xfrm>
            <a:off x="8021220" y="127472"/>
            <a:ext cx="936000" cy="939490"/>
          </a:xfrm>
          <a:prstGeom prst="rect">
            <a:avLst/>
          </a:prstGeom>
        </p:spPr>
      </p:pic>
    </p:spTree>
    <p:extLst>
      <p:ext uri="{BB962C8B-B14F-4D97-AF65-F5344CB8AC3E}">
        <p14:creationId xmlns:p14="http://schemas.microsoft.com/office/powerpoint/2010/main" val="11003813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EE80FEAC-5DB7-4189-A738-7B42950A4250}"/>
              </a:ext>
            </a:extLst>
          </p:cNvPr>
          <p:cNvSpPr txBox="1">
            <a:spLocks noGrp="1"/>
          </p:cNvSpPr>
          <p:nvPr>
            <p:ph type="title" idx="4294967295"/>
          </p:nvPr>
        </p:nvSpPr>
        <p:spPr>
          <a:xfrm>
            <a:off x="186781" y="179472"/>
            <a:ext cx="7632595" cy="954107"/>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srgbClr val="7030A0"/>
                </a:solidFill>
                <a:effectLst/>
                <a:uLnTx/>
                <a:uFillTx/>
                <a:latin typeface="Century Gothic"/>
                <a:ea typeface="Calibri"/>
                <a:cs typeface="Calibri"/>
              </a:rPr>
              <a:t>Psychological Professions Week 2025</a:t>
            </a:r>
            <a:endParaRPr kumimoji="0" lang="en-GB" sz="2400" b="1" i="0" u="none" strike="noStrike" kern="1200" cap="none" spc="0" normalizeH="0" baseline="0" noProof="0" dirty="0">
              <a:ln>
                <a:noFill/>
              </a:ln>
              <a:solidFill>
                <a:srgbClr val="7030A0"/>
              </a:solidFill>
              <a:effectLst>
                <a:outerShdw blurRad="38100" dist="38100" dir="2700000" algn="tl">
                  <a:srgbClr val="000000">
                    <a:alpha val="43137"/>
                  </a:srgbClr>
                </a:outerShdw>
              </a:effectLst>
              <a:uLnTx/>
              <a:uFillTx/>
              <a:latin typeface="Calibri" panose="020F0502020204030204"/>
              <a:ea typeface="Calibri"/>
              <a:cs typeface="Calibri"/>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srgbClr val="7030A0"/>
                </a:solidFill>
                <a:effectLst/>
                <a:uLnTx/>
                <a:uFillTx/>
                <a:latin typeface="Century Gothic"/>
                <a:ea typeface="Calibri"/>
                <a:cs typeface="Calibri"/>
              </a:rPr>
              <a:t>- PPN Regional Events</a:t>
            </a:r>
            <a:endParaRPr kumimoji="0" lang="en-GB" sz="2400" b="1" i="0" u="none" strike="noStrike" kern="1200" cap="none" spc="0" normalizeH="0" baseline="0" noProof="0" dirty="0">
              <a:ln>
                <a:noFill/>
              </a:ln>
              <a:solidFill>
                <a:srgbClr val="7030A0"/>
              </a:solidFill>
              <a:effectLst>
                <a:outerShdw blurRad="38100" dist="38100" dir="2700000" algn="tl">
                  <a:srgbClr val="000000">
                    <a:alpha val="43137"/>
                  </a:srgbClr>
                </a:outerShdw>
              </a:effectLst>
              <a:uLnTx/>
              <a:uFillTx/>
              <a:latin typeface="Calibri" panose="020F0502020204030204"/>
              <a:ea typeface="+mn-ea"/>
              <a:cs typeface="+mn-cs"/>
            </a:endParaRPr>
          </a:p>
        </p:txBody>
      </p:sp>
      <p:sp>
        <p:nvSpPr>
          <p:cNvPr id="2" name="TextBox 1">
            <a:extLst>
              <a:ext uri="{FF2B5EF4-FFF2-40B4-BE49-F238E27FC236}">
                <a16:creationId xmlns:a16="http://schemas.microsoft.com/office/drawing/2014/main" id="{7F670AE0-1CD5-1038-8DEE-4CC43DA99758}"/>
              </a:ext>
              <a:ext uri="{C183D7F6-B498-43B3-948B-1728B52AA6E4}">
                <adec:decorative xmlns:adec="http://schemas.microsoft.com/office/drawing/2017/decorative" val="1"/>
              </a:ext>
            </a:extLst>
          </p:cNvPr>
          <p:cNvSpPr txBox="1"/>
          <p:nvPr/>
        </p:nvSpPr>
        <p:spPr>
          <a:xfrm>
            <a:off x="242440" y="1154186"/>
            <a:ext cx="8426949" cy="2554545"/>
          </a:xfrm>
          <a:prstGeom prst="rect">
            <a:avLst/>
          </a:prstGeom>
          <a:noFill/>
        </p:spPr>
        <p:txBody>
          <a:bodyPr wrap="square" lIns="91440" tIns="45720" rIns="91440" bIns="45720" anchor="t">
            <a:spAutoFit/>
          </a:bodyPr>
          <a:lstStyle/>
          <a:p>
            <a:r>
              <a:rPr lang="en-GB" sz="1600" dirty="0">
                <a:solidFill>
                  <a:srgbClr val="333333"/>
                </a:solidFill>
                <a:latin typeface="Didact Gothic"/>
              </a:rPr>
              <a:t>PPN regional events </a:t>
            </a:r>
            <a:r>
              <a:rPr lang="en-GB" sz="1600" b="0" i="0" dirty="0">
                <a:solidFill>
                  <a:srgbClr val="333333"/>
                </a:solidFill>
                <a:effectLst/>
                <a:latin typeface="Didact Gothic"/>
              </a:rPr>
              <a:t>are aimed at PPN </a:t>
            </a:r>
            <a:r>
              <a:rPr lang="en-GB" sz="1600" dirty="0">
                <a:solidFill>
                  <a:srgbClr val="333333"/>
                </a:solidFill>
                <a:latin typeface="Didact Gothic"/>
              </a:rPr>
              <a:t>members, the public and wider stakeholders so they can come together to celebrate the psychological professions. The sessions will be an opportunity to learn, engage, influence and drive strategic ambitions to develop the professional group for the benefit of patients and the public. </a:t>
            </a:r>
          </a:p>
          <a:p>
            <a:endParaRPr lang="en-GB" sz="1600" dirty="0">
              <a:solidFill>
                <a:srgbClr val="333333"/>
              </a:solidFill>
              <a:latin typeface="Didact Gothic"/>
              <a:ea typeface="+mn-lt"/>
              <a:cs typeface="+mn-lt"/>
            </a:endParaRPr>
          </a:p>
          <a:p>
            <a:r>
              <a:rPr lang="en-GB" sz="1600" dirty="0">
                <a:solidFill>
                  <a:srgbClr val="333333"/>
                </a:solidFill>
                <a:latin typeface="Didact Gothic" panose="00000500000000000000" pitchFamily="2" charset="0"/>
                <a:ea typeface="+mn-lt"/>
                <a:cs typeface="+mn-lt"/>
              </a:rPr>
              <a:t>Throughout the week, PPN regionally led virtual and in-person events will be held. </a:t>
            </a:r>
          </a:p>
          <a:p>
            <a:endParaRPr lang="en-GB" sz="1600" dirty="0">
              <a:solidFill>
                <a:srgbClr val="333333"/>
              </a:solidFill>
              <a:latin typeface="Didact Gothic" panose="00000500000000000000" pitchFamily="2" charset="0"/>
              <a:ea typeface="Calibri" panose="020F0502020204030204" pitchFamily="34" charset="0"/>
              <a:cs typeface="Arial"/>
            </a:endParaRPr>
          </a:p>
          <a:p>
            <a:r>
              <a:rPr lang="en-GB" sz="1600" dirty="0">
                <a:solidFill>
                  <a:srgbClr val="333333"/>
                </a:solidFill>
                <a:latin typeface="Didact Gothic"/>
                <a:ea typeface="Calibri"/>
                <a:cs typeface="Arial"/>
              </a:rPr>
              <a:t>Find out more and register for sessions:</a:t>
            </a:r>
            <a:r>
              <a:rPr lang="en-GB" sz="1600" b="1" dirty="0">
                <a:solidFill>
                  <a:srgbClr val="333333"/>
                </a:solidFill>
                <a:latin typeface="Didact Gothic"/>
                <a:ea typeface="Calibri"/>
                <a:cs typeface="Arial"/>
              </a:rPr>
              <a:t> </a:t>
            </a:r>
            <a:r>
              <a:rPr lang="en-GB" sz="1600" dirty="0">
                <a:latin typeface="Didact Gothic"/>
                <a:ea typeface="Calibri"/>
                <a:cs typeface="Arial"/>
                <a:hlinkClick r:id="rId2"/>
              </a:rPr>
              <a:t>PPWeek25 Programme</a:t>
            </a:r>
            <a:r>
              <a:rPr lang="en-GB" sz="1600" b="1" dirty="0">
                <a:latin typeface="Didact Gothic"/>
                <a:ea typeface="Calibri"/>
                <a:cs typeface="Arial"/>
              </a:rPr>
              <a:t>	</a:t>
            </a:r>
          </a:p>
          <a:p>
            <a:endParaRPr lang="en-GB" sz="1600" b="1" dirty="0">
              <a:solidFill>
                <a:srgbClr val="333333"/>
              </a:solidFill>
              <a:latin typeface="Didact Gothic"/>
              <a:ea typeface="Calibri" panose="020F0502020204030204" pitchFamily="34" charset="0"/>
              <a:cs typeface="Arial"/>
            </a:endParaRPr>
          </a:p>
          <a:p>
            <a:r>
              <a:rPr lang="en-GB" sz="1600" dirty="0">
                <a:solidFill>
                  <a:srgbClr val="333333"/>
                </a:solidFill>
                <a:latin typeface="Didact Gothic"/>
                <a:ea typeface="Calibri" panose="020F0502020204030204" pitchFamily="34" charset="0"/>
                <a:cs typeface="Arial"/>
              </a:rPr>
              <a:t>For more information visit:</a:t>
            </a:r>
            <a:r>
              <a:rPr lang="en-GB" sz="1600" b="1" dirty="0">
                <a:solidFill>
                  <a:srgbClr val="333333"/>
                </a:solidFill>
                <a:latin typeface="Didact Gothic"/>
                <a:ea typeface="Calibri" panose="020F0502020204030204" pitchFamily="34" charset="0"/>
                <a:cs typeface="Arial"/>
              </a:rPr>
              <a:t> </a:t>
            </a:r>
            <a:r>
              <a:rPr lang="en-GB" sz="1600" dirty="0">
                <a:latin typeface="Didact Gothic"/>
                <a:ea typeface="+mn-lt"/>
                <a:cs typeface="+mn-lt"/>
                <a:hlinkClick r:id="rId3"/>
              </a:rPr>
              <a:t>www.ppn.nhs.uk</a:t>
            </a:r>
            <a:endParaRPr lang="en-GB" sz="1600" dirty="0">
              <a:effectLst/>
              <a:latin typeface="Didact Gothic"/>
              <a:ea typeface="+mn-lt"/>
              <a:cs typeface="+mn-lt"/>
            </a:endParaRPr>
          </a:p>
        </p:txBody>
      </p:sp>
      <p:grpSp>
        <p:nvGrpSpPr>
          <p:cNvPr id="4" name="Group 3">
            <a:extLst>
              <a:ext uri="{FF2B5EF4-FFF2-40B4-BE49-F238E27FC236}">
                <a16:creationId xmlns:a16="http://schemas.microsoft.com/office/drawing/2014/main" id="{64688CB2-2A65-5A1D-EDFD-380E4BC7DC9F}"/>
              </a:ext>
              <a:ext uri="{C183D7F6-B498-43B3-948B-1728B52AA6E4}">
                <adec:decorative xmlns:adec="http://schemas.microsoft.com/office/drawing/2017/decorative" val="1"/>
              </a:ext>
            </a:extLst>
          </p:cNvPr>
          <p:cNvGrpSpPr/>
          <p:nvPr/>
        </p:nvGrpSpPr>
        <p:grpSpPr>
          <a:xfrm>
            <a:off x="-49389" y="4249874"/>
            <a:ext cx="9721358" cy="705558"/>
            <a:chOff x="0" y="4271041"/>
            <a:chExt cx="9721358" cy="705558"/>
          </a:xfrm>
        </p:grpSpPr>
        <p:sp>
          <p:nvSpPr>
            <p:cNvPr id="7" name="TextBox 6">
              <a:extLst>
                <a:ext uri="{FF2B5EF4-FFF2-40B4-BE49-F238E27FC236}">
                  <a16:creationId xmlns:a16="http://schemas.microsoft.com/office/drawing/2014/main" id="{04A9F394-CB76-4658-4A9B-24EC9822E511}"/>
                </a:ext>
              </a:extLst>
            </p:cNvPr>
            <p:cNvSpPr txBox="1"/>
            <p:nvPr/>
          </p:nvSpPr>
          <p:spPr>
            <a:xfrm>
              <a:off x="311400" y="4587659"/>
              <a:ext cx="4329755" cy="369332"/>
            </a:xfrm>
            <a:prstGeom prst="rect">
              <a:avLst/>
            </a:prstGeom>
            <a:noFill/>
          </p:spPr>
          <p:txBody>
            <a:bodyPr wrap="square" lIns="91440" tIns="45720" rIns="91440" bIns="45720" rtlCol="0" anchor="t">
              <a:spAutoFit/>
            </a:bodyPr>
            <a:lstStyle/>
            <a:p>
              <a:r>
                <a:rPr lang="en-GB" sz="1800" dirty="0">
                  <a:solidFill>
                    <a:srgbClr val="7030A0"/>
                  </a:solidFill>
                  <a:latin typeface="Century Gothic" panose="020B0502020202020204" pitchFamily="34" charset="0"/>
                </a:rPr>
                <a:t>#PsychologicalProfessionsWeek2025 </a:t>
              </a:r>
              <a:endParaRPr lang="en-US" sz="1800" dirty="0">
                <a:solidFill>
                  <a:srgbClr val="7030A0"/>
                </a:solidFill>
                <a:latin typeface="Century Gothic" panose="020B0502020202020204" pitchFamily="34" charset="0"/>
              </a:endParaRPr>
            </a:p>
          </p:txBody>
        </p:sp>
        <p:sp>
          <p:nvSpPr>
            <p:cNvPr id="9" name="TextBox 8">
              <a:extLst>
                <a:ext uri="{FF2B5EF4-FFF2-40B4-BE49-F238E27FC236}">
                  <a16:creationId xmlns:a16="http://schemas.microsoft.com/office/drawing/2014/main" id="{3EFF4AF2-F6F9-0FC4-BC1C-D3E71902C668}"/>
                </a:ext>
              </a:extLst>
            </p:cNvPr>
            <p:cNvSpPr txBox="1"/>
            <p:nvPr/>
          </p:nvSpPr>
          <p:spPr>
            <a:xfrm>
              <a:off x="7250460" y="4607267"/>
              <a:ext cx="2470898" cy="369332"/>
            </a:xfrm>
            <a:prstGeom prst="rect">
              <a:avLst/>
            </a:prstGeom>
            <a:noFill/>
          </p:spPr>
          <p:txBody>
            <a:bodyPr wrap="square" lIns="91440" tIns="45720" rIns="91440" bIns="45720" rtlCol="0" anchor="t">
              <a:spAutoFit/>
            </a:bodyPr>
            <a:lstStyle/>
            <a:p>
              <a:r>
                <a:rPr lang="en-GB" sz="1800" dirty="0">
                  <a:solidFill>
                    <a:srgbClr val="7030A0"/>
                  </a:solidFill>
                  <a:latin typeface="Century Gothic" panose="020B0502020202020204" pitchFamily="34" charset="0"/>
                </a:rPr>
                <a:t>#PPWeek25 </a:t>
              </a:r>
              <a:endParaRPr lang="en-US" sz="1800" dirty="0">
                <a:solidFill>
                  <a:srgbClr val="7030A0"/>
                </a:solidFill>
                <a:latin typeface="Century Gothic" panose="020B0502020202020204" pitchFamily="34" charset="0"/>
              </a:endParaRPr>
            </a:p>
          </p:txBody>
        </p:sp>
        <p:cxnSp>
          <p:nvCxnSpPr>
            <p:cNvPr id="12" name="Straight Connector 11">
              <a:extLst>
                <a:ext uri="{FF2B5EF4-FFF2-40B4-BE49-F238E27FC236}">
                  <a16:creationId xmlns:a16="http://schemas.microsoft.com/office/drawing/2014/main" id="{3E0AC3A8-EE96-7E65-DF53-F10423B77575}"/>
                </a:ext>
              </a:extLst>
            </p:cNvPr>
            <p:cNvCxnSpPr>
              <a:cxnSpLocks/>
            </p:cNvCxnSpPr>
            <p:nvPr/>
          </p:nvCxnSpPr>
          <p:spPr>
            <a:xfrm>
              <a:off x="0" y="4410634"/>
              <a:ext cx="9144000" cy="0"/>
            </a:xfrm>
            <a:prstGeom prst="line">
              <a:avLst/>
            </a:prstGeom>
            <a:ln w="762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E19CFBA9-F98C-B650-2A0B-D62C7EBCD590}"/>
                </a:ext>
              </a:extLst>
            </p:cNvPr>
            <p:cNvCxnSpPr>
              <a:cxnSpLocks/>
            </p:cNvCxnSpPr>
            <p:nvPr/>
          </p:nvCxnSpPr>
          <p:spPr>
            <a:xfrm>
              <a:off x="0" y="4271041"/>
              <a:ext cx="9144000" cy="0"/>
            </a:xfrm>
            <a:prstGeom prst="line">
              <a:avLst/>
            </a:prstGeom>
            <a:ln w="76200">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grpSp>
      <p:pic>
        <p:nvPicPr>
          <p:cNvPr id="3" name="Picture 2">
            <a:extLst>
              <a:ext uri="{FF2B5EF4-FFF2-40B4-BE49-F238E27FC236}">
                <a16:creationId xmlns:a16="http://schemas.microsoft.com/office/drawing/2014/main" id="{DD9A9CD6-281C-60A5-C761-FA7E0D0678D6}"/>
              </a:ext>
            </a:extLst>
          </p:cNvPr>
          <p:cNvPicPr>
            <a:picLocks noChangeAspect="1"/>
          </p:cNvPicPr>
          <p:nvPr/>
        </p:nvPicPr>
        <p:blipFill>
          <a:blip r:embed="rId4"/>
          <a:stretch>
            <a:fillRect/>
          </a:stretch>
        </p:blipFill>
        <p:spPr>
          <a:xfrm>
            <a:off x="8021220" y="127472"/>
            <a:ext cx="936000" cy="939490"/>
          </a:xfrm>
          <a:prstGeom prst="rect">
            <a:avLst/>
          </a:prstGeom>
        </p:spPr>
      </p:pic>
    </p:spTree>
    <p:extLst>
      <p:ext uri="{BB962C8B-B14F-4D97-AF65-F5344CB8AC3E}">
        <p14:creationId xmlns:p14="http://schemas.microsoft.com/office/powerpoint/2010/main" val="12318127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EE80FEAC-5DB7-4189-A738-7B42950A4250}"/>
              </a:ext>
            </a:extLst>
          </p:cNvPr>
          <p:cNvSpPr txBox="1">
            <a:spLocks noGrp="1"/>
          </p:cNvSpPr>
          <p:nvPr>
            <p:ph type="title" idx="4294967295"/>
          </p:nvPr>
        </p:nvSpPr>
        <p:spPr>
          <a:xfrm>
            <a:off x="186781" y="179472"/>
            <a:ext cx="7632595" cy="800219"/>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srgbClr val="7030A0"/>
                </a:solidFill>
                <a:effectLst/>
                <a:uLnTx/>
                <a:uFillTx/>
                <a:latin typeface="Century Gothic"/>
                <a:ea typeface="Calibri"/>
                <a:cs typeface="Calibri"/>
              </a:rPr>
              <a:t>Psychological Professions Week 2025</a:t>
            </a:r>
            <a:endParaRPr kumimoji="0" lang="en-GB" sz="2400" b="1" i="0" u="none" strike="noStrike" kern="1200" cap="none" spc="0" normalizeH="0" baseline="0" noProof="0" dirty="0">
              <a:ln>
                <a:noFill/>
              </a:ln>
              <a:solidFill>
                <a:srgbClr val="7030A0"/>
              </a:solidFill>
              <a:effectLst/>
              <a:uLnTx/>
              <a:uFillTx/>
              <a:latin typeface="Calibri"/>
              <a:ea typeface="Calibri"/>
              <a:cs typeface="Calibri"/>
            </a:endParaRPr>
          </a:p>
          <a:p>
            <a:pPr>
              <a:lnSpc>
                <a:spcPct val="100000"/>
              </a:lnSpc>
              <a:spcBef>
                <a:spcPts val="0"/>
              </a:spcBef>
              <a:defRPr/>
            </a:pPr>
            <a:r>
              <a:rPr lang="en-GB" sz="1800" b="1" dirty="0">
                <a:solidFill>
                  <a:srgbClr val="7030A0"/>
                </a:solidFill>
                <a:latin typeface="Century Gothic"/>
                <a:ea typeface="Calibri"/>
                <a:cs typeface="Calibri"/>
              </a:rPr>
              <a:t>Join in and be part of the movement for a more psychological NHS</a:t>
            </a:r>
            <a:endParaRPr lang="en-GB" sz="1800" b="1" i="0" u="none" strike="noStrike" kern="1200" cap="none" spc="0" normalizeH="0" baseline="0" noProof="0" dirty="0">
              <a:ln>
                <a:noFill/>
              </a:ln>
              <a:solidFill>
                <a:srgbClr val="7030A0"/>
              </a:solidFill>
              <a:effectLst/>
              <a:uLnTx/>
              <a:uFillTx/>
              <a:latin typeface="Century Gothic" panose="020B0502020202020204" pitchFamily="34" charset="0"/>
              <a:ea typeface="Calibri"/>
              <a:cs typeface="Calibri"/>
            </a:endParaRPr>
          </a:p>
        </p:txBody>
      </p:sp>
      <p:sp>
        <p:nvSpPr>
          <p:cNvPr id="2" name="TextBox 1">
            <a:extLst>
              <a:ext uri="{FF2B5EF4-FFF2-40B4-BE49-F238E27FC236}">
                <a16:creationId xmlns:a16="http://schemas.microsoft.com/office/drawing/2014/main" id="{7F670AE0-1CD5-1038-8DEE-4CC43DA99758}"/>
              </a:ext>
              <a:ext uri="{C183D7F6-B498-43B3-948B-1728B52AA6E4}">
                <adec:decorative xmlns:adec="http://schemas.microsoft.com/office/drawing/2017/decorative" val="1"/>
              </a:ext>
            </a:extLst>
          </p:cNvPr>
          <p:cNvSpPr txBox="1"/>
          <p:nvPr/>
        </p:nvSpPr>
        <p:spPr>
          <a:xfrm>
            <a:off x="189802" y="913554"/>
            <a:ext cx="8467018" cy="3108543"/>
          </a:xfrm>
          <a:prstGeom prst="rect">
            <a:avLst/>
          </a:prstGeom>
          <a:noFill/>
        </p:spPr>
        <p:txBody>
          <a:bodyPr wrap="square" lIns="91440" tIns="45720" rIns="91440" bIns="45720" anchor="t">
            <a:spAutoFit/>
          </a:bodyPr>
          <a:lstStyle/>
          <a:p>
            <a:r>
              <a:rPr lang="en-GB" sz="1400" dirty="0">
                <a:solidFill>
                  <a:srgbClr val="333333"/>
                </a:solidFill>
                <a:latin typeface="Didact Gothic"/>
                <a:ea typeface="+mn-lt"/>
                <a:cs typeface="Calibri"/>
              </a:rPr>
              <a:t>This year we are again asking organisations, services, teams and individuals to develop and deliver local events and communications to celebrate the great work the psychological professions do in the NHS. </a:t>
            </a:r>
          </a:p>
          <a:p>
            <a:endParaRPr lang="en-US" sz="1400" dirty="0">
              <a:latin typeface="Didact Gothic"/>
            </a:endParaRPr>
          </a:p>
          <a:p>
            <a:r>
              <a:rPr lang="en-GB" sz="1400" dirty="0">
                <a:solidFill>
                  <a:srgbClr val="333333"/>
                </a:solidFill>
                <a:latin typeface="Didact Gothic"/>
                <a:ea typeface="+mn-lt"/>
                <a:cs typeface="Calibri"/>
              </a:rPr>
              <a:t>Please consider the following guidance for events and communications:</a:t>
            </a:r>
            <a:endParaRPr lang="en-GB" dirty="0"/>
          </a:p>
          <a:p>
            <a:pPr marL="285750" indent="-285750">
              <a:buFont typeface="Arial" panose="020B0604020202020204" pitchFamily="34" charset="0"/>
              <a:buChar char="•"/>
            </a:pPr>
            <a:r>
              <a:rPr lang="en-GB" sz="1400" dirty="0">
                <a:solidFill>
                  <a:srgbClr val="333333"/>
                </a:solidFill>
                <a:latin typeface="Didact Gothic"/>
                <a:ea typeface="+mn-lt"/>
                <a:cs typeface="Calibri"/>
              </a:rPr>
              <a:t>Align events and communications to the </a:t>
            </a:r>
            <a:r>
              <a:rPr lang="en-GB" sz="1400" dirty="0">
                <a:solidFill>
                  <a:srgbClr val="333333"/>
                </a:solidFill>
                <a:latin typeface="Didact Gothic"/>
                <a:ea typeface="+mn-lt"/>
                <a:cs typeface="Calibri"/>
                <a:hlinkClick r:id="rId2"/>
              </a:rPr>
              <a:t>Vision for the Psychological Professions</a:t>
            </a:r>
            <a:r>
              <a:rPr lang="en-GB" sz="1400" dirty="0">
                <a:solidFill>
                  <a:srgbClr val="333333"/>
                </a:solidFill>
                <a:latin typeface="Didact Gothic"/>
                <a:ea typeface="+mn-lt"/>
                <a:cs typeface="Calibri"/>
              </a:rPr>
              <a:t> and the </a:t>
            </a:r>
            <a:r>
              <a:rPr lang="en-GB" sz="1400" dirty="0">
                <a:solidFill>
                  <a:srgbClr val="333333"/>
                </a:solidFill>
                <a:latin typeface="Didact Gothic"/>
                <a:ea typeface="+mn-lt"/>
                <a:cs typeface="Calibri"/>
                <a:hlinkClick r:id="rId3"/>
              </a:rPr>
              <a:t>NHS 10 year health plan</a:t>
            </a:r>
            <a:r>
              <a:rPr lang="en-GB" sz="1400" dirty="0">
                <a:solidFill>
                  <a:srgbClr val="333333"/>
                </a:solidFill>
                <a:latin typeface="Didact Gothic"/>
                <a:ea typeface="+mn-lt"/>
                <a:cs typeface="Calibri"/>
              </a:rPr>
              <a:t> three shifts: sickness to prevention, hospital to community and analogue to digital.</a:t>
            </a:r>
          </a:p>
          <a:p>
            <a:pPr marL="285750" indent="-285750">
              <a:buFont typeface="Arial" panose="020B0604020202020204" pitchFamily="34" charset="0"/>
              <a:buChar char="•"/>
            </a:pPr>
            <a:r>
              <a:rPr lang="en-GB" sz="1400" dirty="0">
                <a:solidFill>
                  <a:srgbClr val="333333"/>
                </a:solidFill>
                <a:latin typeface="Didact Gothic"/>
                <a:ea typeface="+mn-lt"/>
                <a:cs typeface="Calibri"/>
              </a:rPr>
              <a:t>Support the building of bridges between practitioners, policy, and the public</a:t>
            </a:r>
          </a:p>
          <a:p>
            <a:pPr marL="285750" indent="-285750">
              <a:buFont typeface="Arial" panose="020B0604020202020204" pitchFamily="34" charset="0"/>
              <a:buChar char="•"/>
            </a:pPr>
            <a:r>
              <a:rPr lang="en-GB" sz="1400" dirty="0">
                <a:solidFill>
                  <a:srgbClr val="333333"/>
                </a:solidFill>
                <a:latin typeface="Didact Gothic"/>
                <a:ea typeface="+mn-lt"/>
                <a:cs typeface="Calibri"/>
              </a:rPr>
              <a:t>Recognise and support the unique and valuable contribution of all 21 psychological professions</a:t>
            </a:r>
          </a:p>
          <a:p>
            <a:pPr marL="285750" indent="-285750">
              <a:buFont typeface="Arial" panose="020B0604020202020204" pitchFamily="34" charset="0"/>
              <a:buChar char="•"/>
            </a:pPr>
            <a:r>
              <a:rPr lang="en-GB" sz="1400" dirty="0">
                <a:solidFill>
                  <a:srgbClr val="333333"/>
                </a:solidFill>
                <a:latin typeface="Didact Gothic"/>
                <a:ea typeface="+mn-lt"/>
                <a:cs typeface="Calibri"/>
              </a:rPr>
              <a:t>Involve people with lived experience in the design and delivery of events, alongside psychological professionals (and for regional and national events, NHS England colleagues)</a:t>
            </a:r>
          </a:p>
          <a:p>
            <a:pPr marL="285750" indent="-285750">
              <a:buFont typeface="Arial" panose="020B0604020202020204" pitchFamily="34" charset="0"/>
              <a:buChar char="•"/>
            </a:pPr>
            <a:r>
              <a:rPr lang="en-GB" sz="1400" dirty="0">
                <a:solidFill>
                  <a:srgbClr val="333333"/>
                </a:solidFill>
                <a:latin typeface="Didact Gothic"/>
                <a:ea typeface="+mn-lt"/>
                <a:cs typeface="Calibri"/>
              </a:rPr>
              <a:t>Demonstrate the impact the psychological professions have on delivering high quality healthcare for patients, carers, and families</a:t>
            </a:r>
          </a:p>
          <a:p>
            <a:pPr marL="285750" indent="-285750">
              <a:buFont typeface="Arial" panose="020B0604020202020204" pitchFamily="34" charset="0"/>
              <a:buChar char="•"/>
            </a:pPr>
            <a:r>
              <a:rPr lang="en-GB" sz="1400" dirty="0">
                <a:solidFill>
                  <a:srgbClr val="333333"/>
                </a:solidFill>
                <a:latin typeface="Didact Gothic"/>
                <a:ea typeface="+mn-lt"/>
                <a:cs typeface="Calibri"/>
              </a:rPr>
              <a:t>Promote the delivery of national policy and local innovation in ways that are in synergy</a:t>
            </a:r>
          </a:p>
          <a:p>
            <a:pPr marL="285750" indent="-285750">
              <a:buFont typeface="Arial" panose="020B0604020202020204" pitchFamily="34" charset="0"/>
              <a:buChar char="•"/>
            </a:pPr>
            <a:r>
              <a:rPr lang="en-GB" sz="1400" dirty="0">
                <a:solidFill>
                  <a:srgbClr val="333333"/>
                </a:solidFill>
                <a:latin typeface="Didact Gothic"/>
                <a:ea typeface="+mn-lt"/>
                <a:cs typeface="+mn-lt"/>
              </a:rPr>
              <a:t>Encourage people to join the PPN to be part of the movement for a more psychological NHS.</a:t>
            </a:r>
          </a:p>
        </p:txBody>
      </p:sp>
      <p:grpSp>
        <p:nvGrpSpPr>
          <p:cNvPr id="4" name="Group 3">
            <a:extLst>
              <a:ext uri="{FF2B5EF4-FFF2-40B4-BE49-F238E27FC236}">
                <a16:creationId xmlns:a16="http://schemas.microsoft.com/office/drawing/2014/main" id="{64688CB2-2A65-5A1D-EDFD-380E4BC7DC9F}"/>
              </a:ext>
              <a:ext uri="{C183D7F6-B498-43B3-948B-1728B52AA6E4}">
                <adec:decorative xmlns:adec="http://schemas.microsoft.com/office/drawing/2017/decorative" val="1"/>
              </a:ext>
            </a:extLst>
          </p:cNvPr>
          <p:cNvGrpSpPr/>
          <p:nvPr/>
        </p:nvGrpSpPr>
        <p:grpSpPr>
          <a:xfrm>
            <a:off x="-49389" y="4249874"/>
            <a:ext cx="9721358" cy="705558"/>
            <a:chOff x="0" y="4271041"/>
            <a:chExt cx="9721358" cy="705558"/>
          </a:xfrm>
        </p:grpSpPr>
        <p:sp>
          <p:nvSpPr>
            <p:cNvPr id="7" name="TextBox 6">
              <a:extLst>
                <a:ext uri="{FF2B5EF4-FFF2-40B4-BE49-F238E27FC236}">
                  <a16:creationId xmlns:a16="http://schemas.microsoft.com/office/drawing/2014/main" id="{04A9F394-CB76-4658-4A9B-24EC9822E511}"/>
                </a:ext>
              </a:extLst>
            </p:cNvPr>
            <p:cNvSpPr txBox="1"/>
            <p:nvPr/>
          </p:nvSpPr>
          <p:spPr>
            <a:xfrm>
              <a:off x="311400" y="4587659"/>
              <a:ext cx="4329755" cy="369332"/>
            </a:xfrm>
            <a:prstGeom prst="rect">
              <a:avLst/>
            </a:prstGeom>
            <a:noFill/>
          </p:spPr>
          <p:txBody>
            <a:bodyPr wrap="square" lIns="91440" tIns="45720" rIns="91440" bIns="45720" rtlCol="0" anchor="t">
              <a:spAutoFit/>
            </a:bodyPr>
            <a:lstStyle/>
            <a:p>
              <a:r>
                <a:rPr lang="en-GB" sz="1800" dirty="0">
                  <a:solidFill>
                    <a:srgbClr val="7030A0"/>
                  </a:solidFill>
                  <a:latin typeface="Century Gothic" panose="020B0502020202020204" pitchFamily="34" charset="0"/>
                </a:rPr>
                <a:t>#PsychologicalProfessionsWeek2025 </a:t>
              </a:r>
              <a:endParaRPr lang="en-US" sz="1800" dirty="0">
                <a:solidFill>
                  <a:srgbClr val="7030A0"/>
                </a:solidFill>
                <a:latin typeface="Century Gothic" panose="020B0502020202020204" pitchFamily="34" charset="0"/>
              </a:endParaRPr>
            </a:p>
          </p:txBody>
        </p:sp>
        <p:sp>
          <p:nvSpPr>
            <p:cNvPr id="9" name="TextBox 8">
              <a:extLst>
                <a:ext uri="{FF2B5EF4-FFF2-40B4-BE49-F238E27FC236}">
                  <a16:creationId xmlns:a16="http://schemas.microsoft.com/office/drawing/2014/main" id="{3EFF4AF2-F6F9-0FC4-BC1C-D3E71902C668}"/>
                </a:ext>
              </a:extLst>
            </p:cNvPr>
            <p:cNvSpPr txBox="1"/>
            <p:nvPr/>
          </p:nvSpPr>
          <p:spPr>
            <a:xfrm>
              <a:off x="7250460" y="4607267"/>
              <a:ext cx="2470898" cy="369332"/>
            </a:xfrm>
            <a:prstGeom prst="rect">
              <a:avLst/>
            </a:prstGeom>
            <a:noFill/>
          </p:spPr>
          <p:txBody>
            <a:bodyPr wrap="square" lIns="91440" tIns="45720" rIns="91440" bIns="45720" rtlCol="0" anchor="t">
              <a:spAutoFit/>
            </a:bodyPr>
            <a:lstStyle/>
            <a:p>
              <a:r>
                <a:rPr lang="en-GB" sz="1800" dirty="0">
                  <a:solidFill>
                    <a:srgbClr val="7030A0"/>
                  </a:solidFill>
                  <a:latin typeface="Century Gothic" panose="020B0502020202020204" pitchFamily="34" charset="0"/>
                </a:rPr>
                <a:t>#PPWeek25 </a:t>
              </a:r>
              <a:endParaRPr lang="en-US" sz="1800" dirty="0">
                <a:solidFill>
                  <a:srgbClr val="7030A0"/>
                </a:solidFill>
                <a:latin typeface="Century Gothic" panose="020B0502020202020204" pitchFamily="34" charset="0"/>
              </a:endParaRPr>
            </a:p>
          </p:txBody>
        </p:sp>
        <p:cxnSp>
          <p:nvCxnSpPr>
            <p:cNvPr id="12" name="Straight Connector 11">
              <a:extLst>
                <a:ext uri="{FF2B5EF4-FFF2-40B4-BE49-F238E27FC236}">
                  <a16:creationId xmlns:a16="http://schemas.microsoft.com/office/drawing/2014/main" id="{3E0AC3A8-EE96-7E65-DF53-F10423B77575}"/>
                </a:ext>
              </a:extLst>
            </p:cNvPr>
            <p:cNvCxnSpPr>
              <a:cxnSpLocks/>
            </p:cNvCxnSpPr>
            <p:nvPr/>
          </p:nvCxnSpPr>
          <p:spPr>
            <a:xfrm>
              <a:off x="0" y="4410634"/>
              <a:ext cx="9144000" cy="0"/>
            </a:xfrm>
            <a:prstGeom prst="line">
              <a:avLst/>
            </a:prstGeom>
            <a:ln w="762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E19CFBA9-F98C-B650-2A0B-D62C7EBCD590}"/>
                </a:ext>
              </a:extLst>
            </p:cNvPr>
            <p:cNvCxnSpPr>
              <a:cxnSpLocks/>
            </p:cNvCxnSpPr>
            <p:nvPr/>
          </p:nvCxnSpPr>
          <p:spPr>
            <a:xfrm>
              <a:off x="0" y="4271041"/>
              <a:ext cx="9144000" cy="0"/>
            </a:xfrm>
            <a:prstGeom prst="line">
              <a:avLst/>
            </a:prstGeom>
            <a:ln w="76200">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grpSp>
      <p:pic>
        <p:nvPicPr>
          <p:cNvPr id="3" name="Picture 2">
            <a:extLst>
              <a:ext uri="{FF2B5EF4-FFF2-40B4-BE49-F238E27FC236}">
                <a16:creationId xmlns:a16="http://schemas.microsoft.com/office/drawing/2014/main" id="{CC4E7E86-34A3-533C-D852-55DEC1768540}"/>
              </a:ext>
            </a:extLst>
          </p:cNvPr>
          <p:cNvPicPr>
            <a:picLocks noChangeAspect="1"/>
          </p:cNvPicPr>
          <p:nvPr/>
        </p:nvPicPr>
        <p:blipFill>
          <a:blip r:embed="rId4"/>
          <a:stretch>
            <a:fillRect/>
          </a:stretch>
        </p:blipFill>
        <p:spPr>
          <a:xfrm>
            <a:off x="8021220" y="127472"/>
            <a:ext cx="936000" cy="939490"/>
          </a:xfrm>
          <a:prstGeom prst="rect">
            <a:avLst/>
          </a:prstGeom>
        </p:spPr>
      </p:pic>
    </p:spTree>
    <p:extLst>
      <p:ext uri="{BB962C8B-B14F-4D97-AF65-F5344CB8AC3E}">
        <p14:creationId xmlns:p14="http://schemas.microsoft.com/office/powerpoint/2010/main" val="38128983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64688CB2-2A65-5A1D-EDFD-380E4BC7DC9F}"/>
              </a:ext>
              <a:ext uri="{C183D7F6-B498-43B3-948B-1728B52AA6E4}">
                <adec:decorative xmlns:adec="http://schemas.microsoft.com/office/drawing/2017/decorative" val="1"/>
              </a:ext>
            </a:extLst>
          </p:cNvPr>
          <p:cNvGrpSpPr/>
          <p:nvPr/>
        </p:nvGrpSpPr>
        <p:grpSpPr>
          <a:xfrm>
            <a:off x="-49389" y="4249874"/>
            <a:ext cx="9721358" cy="705558"/>
            <a:chOff x="0" y="4271041"/>
            <a:chExt cx="9721358" cy="705558"/>
          </a:xfrm>
        </p:grpSpPr>
        <p:sp>
          <p:nvSpPr>
            <p:cNvPr id="7" name="TextBox 6">
              <a:extLst>
                <a:ext uri="{FF2B5EF4-FFF2-40B4-BE49-F238E27FC236}">
                  <a16:creationId xmlns:a16="http://schemas.microsoft.com/office/drawing/2014/main" id="{04A9F394-CB76-4658-4A9B-24EC9822E511}"/>
                </a:ext>
              </a:extLst>
            </p:cNvPr>
            <p:cNvSpPr txBox="1"/>
            <p:nvPr/>
          </p:nvSpPr>
          <p:spPr>
            <a:xfrm>
              <a:off x="311400" y="4587659"/>
              <a:ext cx="4329755" cy="369332"/>
            </a:xfrm>
            <a:prstGeom prst="rect">
              <a:avLst/>
            </a:prstGeom>
            <a:noFill/>
          </p:spPr>
          <p:txBody>
            <a:bodyPr wrap="square" lIns="91440" tIns="45720" rIns="91440" bIns="45720" rtlCol="0" anchor="t">
              <a:spAutoFit/>
            </a:bodyPr>
            <a:lstStyle/>
            <a:p>
              <a:r>
                <a:rPr lang="en-GB" sz="1800" dirty="0">
                  <a:solidFill>
                    <a:srgbClr val="7030A0"/>
                  </a:solidFill>
                  <a:latin typeface="Century Gothic" panose="020B0502020202020204" pitchFamily="34" charset="0"/>
                </a:rPr>
                <a:t>#PsychologicalProfessionsWeek2025 </a:t>
              </a:r>
              <a:endParaRPr lang="en-US" sz="1800" dirty="0">
                <a:solidFill>
                  <a:srgbClr val="7030A0"/>
                </a:solidFill>
                <a:latin typeface="Century Gothic" panose="020B0502020202020204" pitchFamily="34" charset="0"/>
              </a:endParaRPr>
            </a:p>
          </p:txBody>
        </p:sp>
        <p:sp>
          <p:nvSpPr>
            <p:cNvPr id="9" name="TextBox 8">
              <a:extLst>
                <a:ext uri="{FF2B5EF4-FFF2-40B4-BE49-F238E27FC236}">
                  <a16:creationId xmlns:a16="http://schemas.microsoft.com/office/drawing/2014/main" id="{3EFF4AF2-F6F9-0FC4-BC1C-D3E71902C668}"/>
                </a:ext>
              </a:extLst>
            </p:cNvPr>
            <p:cNvSpPr txBox="1"/>
            <p:nvPr/>
          </p:nvSpPr>
          <p:spPr>
            <a:xfrm>
              <a:off x="7250460" y="4607267"/>
              <a:ext cx="2470898" cy="369332"/>
            </a:xfrm>
            <a:prstGeom prst="rect">
              <a:avLst/>
            </a:prstGeom>
            <a:noFill/>
          </p:spPr>
          <p:txBody>
            <a:bodyPr wrap="square" lIns="91440" tIns="45720" rIns="91440" bIns="45720" rtlCol="0" anchor="t">
              <a:spAutoFit/>
            </a:bodyPr>
            <a:lstStyle/>
            <a:p>
              <a:r>
                <a:rPr lang="en-GB" sz="1800" dirty="0">
                  <a:solidFill>
                    <a:srgbClr val="7030A0"/>
                  </a:solidFill>
                  <a:latin typeface="Century Gothic" panose="020B0502020202020204" pitchFamily="34" charset="0"/>
                </a:rPr>
                <a:t>#PPWeek25 </a:t>
              </a:r>
              <a:endParaRPr lang="en-US" sz="1800" dirty="0">
                <a:solidFill>
                  <a:srgbClr val="7030A0"/>
                </a:solidFill>
                <a:latin typeface="Century Gothic" panose="020B0502020202020204" pitchFamily="34" charset="0"/>
              </a:endParaRPr>
            </a:p>
          </p:txBody>
        </p:sp>
        <p:cxnSp>
          <p:nvCxnSpPr>
            <p:cNvPr id="12" name="Straight Connector 11">
              <a:extLst>
                <a:ext uri="{FF2B5EF4-FFF2-40B4-BE49-F238E27FC236}">
                  <a16:creationId xmlns:a16="http://schemas.microsoft.com/office/drawing/2014/main" id="{3E0AC3A8-EE96-7E65-DF53-F10423B77575}"/>
                </a:ext>
              </a:extLst>
            </p:cNvPr>
            <p:cNvCxnSpPr>
              <a:cxnSpLocks/>
            </p:cNvCxnSpPr>
            <p:nvPr/>
          </p:nvCxnSpPr>
          <p:spPr>
            <a:xfrm>
              <a:off x="0" y="4410634"/>
              <a:ext cx="9144000" cy="0"/>
            </a:xfrm>
            <a:prstGeom prst="line">
              <a:avLst/>
            </a:prstGeom>
            <a:ln w="762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E19CFBA9-F98C-B650-2A0B-D62C7EBCD590}"/>
                </a:ext>
              </a:extLst>
            </p:cNvPr>
            <p:cNvCxnSpPr>
              <a:cxnSpLocks/>
            </p:cNvCxnSpPr>
            <p:nvPr/>
          </p:nvCxnSpPr>
          <p:spPr>
            <a:xfrm>
              <a:off x="0" y="4271041"/>
              <a:ext cx="9144000" cy="0"/>
            </a:xfrm>
            <a:prstGeom prst="line">
              <a:avLst/>
            </a:prstGeom>
            <a:ln w="76200">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grpSp>
      <p:pic>
        <p:nvPicPr>
          <p:cNvPr id="1026" name="Picture 2" descr="Rocket ship launching into space, surrounded by planets representing each vision">
            <a:extLst>
              <a:ext uri="{FF2B5EF4-FFF2-40B4-BE49-F238E27FC236}">
                <a16:creationId xmlns:a16="http://schemas.microsoft.com/office/drawing/2014/main" id="{E95E02DC-A8C7-6F67-6291-938418AC2EF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137" y="35487"/>
            <a:ext cx="5931626" cy="4144591"/>
          </a:xfrm>
          <a:prstGeom prst="rect">
            <a:avLst/>
          </a:prstGeom>
          <a:noFill/>
          <a:extLst>
            <a:ext uri="{909E8E84-426E-40DD-AFC4-6F175D3DCCD1}">
              <a14:hiddenFill xmlns:a14="http://schemas.microsoft.com/office/drawing/2010/main">
                <a:solidFill>
                  <a:srgbClr val="FFFFFF"/>
                </a:solidFill>
              </a14:hiddenFill>
            </a:ext>
          </a:extLst>
        </p:spPr>
      </p:pic>
      <p:sp>
        <p:nvSpPr>
          <p:cNvPr id="10" name="Title 9">
            <a:extLst>
              <a:ext uri="{FF2B5EF4-FFF2-40B4-BE49-F238E27FC236}">
                <a16:creationId xmlns:a16="http://schemas.microsoft.com/office/drawing/2014/main" id="{D1549EAA-58D5-7A01-DA78-E7261FB533D5}"/>
              </a:ext>
            </a:extLst>
          </p:cNvPr>
          <p:cNvSpPr txBox="1">
            <a:spLocks noGrp="1"/>
          </p:cNvSpPr>
          <p:nvPr>
            <p:ph type="title" idx="4294967295"/>
          </p:nvPr>
        </p:nvSpPr>
        <p:spPr>
          <a:xfrm>
            <a:off x="6187246" y="1366046"/>
            <a:ext cx="2620997" cy="1200329"/>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fr-FR" sz="2400" b="1" i="0" u="none" strike="noStrike" kern="1200" cap="none" spc="0" normalizeH="0" baseline="0" noProof="0" dirty="0">
                <a:ln>
                  <a:noFill/>
                </a:ln>
                <a:effectLst/>
                <a:uLnTx/>
                <a:uFillTx/>
                <a:latin typeface="Didact Gothic" panose="00000500000000000000" pitchFamily="2" charset="0"/>
                <a:ea typeface="+mn-ea"/>
                <a:cs typeface="+mn-cs"/>
                <a:hlinkClick r:id="rId3">
                  <a:extLst>
                    <a:ext uri="{A12FA001-AC4F-418D-AE19-62706E023703}">
                      <ahyp:hlinkClr xmlns:ahyp="http://schemas.microsoft.com/office/drawing/2018/hyperlinkcolor" val="tx"/>
                    </a:ext>
                  </a:extLst>
                </a:hlinkClick>
              </a:rPr>
              <a:t>Psychological Professions Vision for England</a:t>
            </a:r>
            <a:endParaRPr kumimoji="0" lang="en-GB" sz="2400" b="1" i="0" u="none" strike="noStrike" kern="1200" cap="none" spc="0" normalizeH="0" baseline="0" noProof="0" dirty="0">
              <a:ln>
                <a:noFill/>
              </a:ln>
              <a:effectLst/>
              <a:uLnTx/>
              <a:uFillTx/>
              <a:latin typeface="Didact Gothic" panose="00000500000000000000" pitchFamily="2" charset="0"/>
              <a:ea typeface="+mn-ea"/>
              <a:cs typeface="+mn-cs"/>
            </a:endParaRPr>
          </a:p>
        </p:txBody>
      </p:sp>
      <p:pic>
        <p:nvPicPr>
          <p:cNvPr id="2" name="Picture 1">
            <a:extLst>
              <a:ext uri="{FF2B5EF4-FFF2-40B4-BE49-F238E27FC236}">
                <a16:creationId xmlns:a16="http://schemas.microsoft.com/office/drawing/2014/main" id="{3350A773-845E-BEF6-D9C6-06F08276E0AD}"/>
              </a:ext>
            </a:extLst>
          </p:cNvPr>
          <p:cNvPicPr>
            <a:picLocks noChangeAspect="1"/>
          </p:cNvPicPr>
          <p:nvPr/>
        </p:nvPicPr>
        <p:blipFill>
          <a:blip r:embed="rId4"/>
          <a:stretch>
            <a:fillRect/>
          </a:stretch>
        </p:blipFill>
        <p:spPr>
          <a:xfrm>
            <a:off x="8021220" y="127472"/>
            <a:ext cx="936000" cy="939490"/>
          </a:xfrm>
          <a:prstGeom prst="rect">
            <a:avLst/>
          </a:prstGeom>
        </p:spPr>
      </p:pic>
    </p:spTree>
    <p:extLst>
      <p:ext uri="{BB962C8B-B14F-4D97-AF65-F5344CB8AC3E}">
        <p14:creationId xmlns:p14="http://schemas.microsoft.com/office/powerpoint/2010/main" val="33305817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EE80FEAC-5DB7-4189-A738-7B42950A4250}"/>
              </a:ext>
            </a:extLst>
          </p:cNvPr>
          <p:cNvSpPr txBox="1">
            <a:spLocks noGrp="1"/>
          </p:cNvSpPr>
          <p:nvPr>
            <p:ph type="title" idx="4294967295"/>
          </p:nvPr>
        </p:nvSpPr>
        <p:spPr>
          <a:xfrm>
            <a:off x="197738" y="218999"/>
            <a:ext cx="7632595" cy="58477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nSpc>
                <a:spcPct val="100000"/>
              </a:lnSpc>
              <a:spcBef>
                <a:spcPts val="0"/>
              </a:spcBef>
              <a:defRPr/>
            </a:pPr>
            <a:r>
              <a:rPr kumimoji="0" lang="en-GB" sz="3200" b="1" i="0" u="none" strike="noStrike" kern="1200" cap="none" spc="0" normalizeH="0" baseline="0" noProof="0" dirty="0">
                <a:ln>
                  <a:noFill/>
                </a:ln>
                <a:solidFill>
                  <a:srgbClr val="7030A0"/>
                </a:solidFill>
                <a:effectLst/>
                <a:uLnTx/>
                <a:uFillTx/>
                <a:latin typeface="Century Gothic"/>
                <a:ea typeface="+mn-ea"/>
                <a:cs typeface="+mn-cs"/>
              </a:rPr>
              <a:t>How to</a:t>
            </a:r>
            <a:r>
              <a:rPr lang="en-GB" sz="3200" b="1" dirty="0">
                <a:solidFill>
                  <a:srgbClr val="7030A0"/>
                </a:solidFill>
                <a:latin typeface="Century Gothic"/>
                <a:ea typeface="+mn-ea"/>
                <a:cs typeface="+mn-cs"/>
              </a:rPr>
              <a:t> be part of PPWeek25</a:t>
            </a:r>
            <a:endParaRPr kumimoji="0" lang="en-GB" sz="2800" b="0" i="0" u="none" strike="noStrike" kern="1200" cap="none" spc="0" normalizeH="0" baseline="0" noProof="0" dirty="0">
              <a:ln>
                <a:noFill/>
              </a:ln>
              <a:solidFill>
                <a:srgbClr val="7030A0"/>
              </a:solidFill>
              <a:effectLst>
                <a:outerShdw blurRad="38100" dist="38100" dir="2700000" algn="tl">
                  <a:srgbClr val="000000">
                    <a:alpha val="43137"/>
                  </a:srgbClr>
                </a:outerShdw>
              </a:effectLst>
              <a:uLnTx/>
              <a:uFillTx/>
              <a:latin typeface="Calibri" panose="020F0502020204030204"/>
              <a:ea typeface="+mn-ea"/>
              <a:cs typeface="+mn-cs"/>
            </a:endParaRPr>
          </a:p>
        </p:txBody>
      </p:sp>
      <p:sp>
        <p:nvSpPr>
          <p:cNvPr id="2" name="TextBox 1">
            <a:extLst>
              <a:ext uri="{FF2B5EF4-FFF2-40B4-BE49-F238E27FC236}">
                <a16:creationId xmlns:a16="http://schemas.microsoft.com/office/drawing/2014/main" id="{2CD88302-4157-9885-1236-DD1007E817D2}"/>
              </a:ext>
              <a:ext uri="{C183D7F6-B498-43B3-948B-1728B52AA6E4}">
                <adec:decorative xmlns:adec="http://schemas.microsoft.com/office/drawing/2017/decorative" val="1"/>
              </a:ext>
            </a:extLst>
          </p:cNvPr>
          <p:cNvSpPr txBox="1"/>
          <p:nvPr/>
        </p:nvSpPr>
        <p:spPr>
          <a:xfrm>
            <a:off x="197738" y="1043156"/>
            <a:ext cx="8426949" cy="3229474"/>
          </a:xfrm>
          <a:prstGeom prst="rect">
            <a:avLst/>
          </a:prstGeom>
          <a:noFill/>
        </p:spPr>
        <p:txBody>
          <a:bodyPr wrap="square" lIns="91440" tIns="45720" rIns="91440" bIns="45720" anchor="t">
            <a:spAutoFit/>
          </a:bodyPr>
          <a:lstStyle/>
          <a:p>
            <a:pPr>
              <a:lnSpc>
                <a:spcPct val="107000"/>
              </a:lnSpc>
              <a:spcAft>
                <a:spcPts val="800"/>
              </a:spcAft>
            </a:pPr>
            <a:r>
              <a:rPr lang="en-GB" sz="1400" b="0" i="0" dirty="0">
                <a:solidFill>
                  <a:srgbClr val="333333"/>
                </a:solidFill>
                <a:effectLst/>
                <a:latin typeface="Didact Gothic" panose="00000500000000000000" pitchFamily="2" charset="0"/>
              </a:rPr>
              <a:t>We need your help to encourage</a:t>
            </a:r>
            <a:r>
              <a:rPr lang="en-GB" sz="1400" dirty="0">
                <a:solidFill>
                  <a:srgbClr val="333333"/>
                </a:solidFill>
                <a:latin typeface="Didact Gothic" panose="00000500000000000000" pitchFamily="2" charset="0"/>
              </a:rPr>
              <a:t> </a:t>
            </a:r>
            <a:r>
              <a:rPr lang="en-GB" sz="1400" b="0" i="0" dirty="0">
                <a:solidFill>
                  <a:srgbClr val="333333"/>
                </a:solidFill>
                <a:effectLst/>
                <a:latin typeface="Didact Gothic" panose="00000500000000000000" pitchFamily="2" charset="0"/>
              </a:rPr>
              <a:t>colleagues, organisations and partners to mark Psychological Professions Week </a:t>
            </a:r>
            <a:r>
              <a:rPr lang="en-GB" sz="1400" dirty="0">
                <a:solidFill>
                  <a:srgbClr val="333333"/>
                </a:solidFill>
                <a:latin typeface="Didact Gothic" panose="00000500000000000000" pitchFamily="2" charset="0"/>
              </a:rPr>
              <a:t>2025</a:t>
            </a:r>
            <a:r>
              <a:rPr lang="en-GB" sz="1400" b="0" i="0" dirty="0">
                <a:solidFill>
                  <a:srgbClr val="333333"/>
                </a:solidFill>
                <a:effectLst/>
                <a:latin typeface="Didact Gothic" panose="00000500000000000000" pitchFamily="2" charset="0"/>
              </a:rPr>
              <a:t>. </a:t>
            </a:r>
            <a:r>
              <a:rPr lang="en-GB" sz="1400" dirty="0">
                <a:solidFill>
                  <a:srgbClr val="333333"/>
                </a:solidFill>
                <a:latin typeface="Didact Gothic" panose="00000500000000000000" pitchFamily="2" charset="0"/>
              </a:rPr>
              <a:t> </a:t>
            </a:r>
            <a:endParaRPr lang="en-US" sz="1400" dirty="0">
              <a:solidFill>
                <a:srgbClr val="333333"/>
              </a:solidFill>
              <a:latin typeface="Didact Gothic" panose="00000500000000000000" pitchFamily="2" charset="0"/>
              <a:cs typeface="Calibri"/>
            </a:endParaRPr>
          </a:p>
          <a:p>
            <a:pPr>
              <a:lnSpc>
                <a:spcPct val="107000"/>
              </a:lnSpc>
              <a:spcAft>
                <a:spcPts val="800"/>
              </a:spcAft>
            </a:pPr>
            <a:r>
              <a:rPr lang="en-GB" sz="1400" b="0" i="0" dirty="0">
                <a:solidFill>
                  <a:srgbClr val="333333"/>
                </a:solidFill>
                <a:effectLst/>
                <a:latin typeface="Didact Gothic" panose="00000500000000000000" pitchFamily="2" charset="0"/>
              </a:rPr>
              <a:t>You can help </a:t>
            </a:r>
            <a:r>
              <a:rPr lang="en-GB" sz="1400" dirty="0">
                <a:solidFill>
                  <a:srgbClr val="333333"/>
                </a:solidFill>
                <a:latin typeface="Didact Gothic" panose="00000500000000000000" pitchFamily="2" charset="0"/>
              </a:rPr>
              <a:t>to do</a:t>
            </a:r>
            <a:r>
              <a:rPr lang="en-GB" sz="1400" b="0" i="0" dirty="0">
                <a:solidFill>
                  <a:srgbClr val="333333"/>
                </a:solidFill>
                <a:effectLst/>
                <a:latin typeface="Didact Gothic" panose="00000500000000000000" pitchFamily="2" charset="0"/>
              </a:rPr>
              <a:t> this by:</a:t>
            </a:r>
            <a:endParaRPr lang="en-GB" sz="1400" dirty="0">
              <a:solidFill>
                <a:srgbClr val="333333"/>
              </a:solidFill>
              <a:latin typeface="Didact Gothic" panose="00000500000000000000" pitchFamily="2" charset="0"/>
              <a:cs typeface="Calibri"/>
            </a:endParaRPr>
          </a:p>
          <a:p>
            <a:pPr marL="285750" indent="-285750">
              <a:lnSpc>
                <a:spcPct val="107000"/>
              </a:lnSpc>
              <a:spcAft>
                <a:spcPts val="800"/>
              </a:spcAft>
              <a:buFont typeface="Arial" panose="020B0604020202020204" pitchFamily="34" charset="0"/>
              <a:buChar char="•"/>
            </a:pPr>
            <a:r>
              <a:rPr lang="en-US" sz="1400" dirty="0">
                <a:solidFill>
                  <a:srgbClr val="333333"/>
                </a:solidFill>
                <a:latin typeface="Didact Gothic"/>
                <a:ea typeface="Calibri"/>
                <a:cs typeface="Times New Roman"/>
              </a:rPr>
              <a:t>Adding the </a:t>
            </a:r>
            <a:r>
              <a:rPr lang="en-US" sz="1400" dirty="0">
                <a:solidFill>
                  <a:srgbClr val="333333"/>
                </a:solidFill>
                <a:latin typeface="Didact Gothic"/>
                <a:ea typeface="Calibri"/>
                <a:cs typeface="Times New Roman"/>
                <a:hlinkClick r:id="rId2"/>
              </a:rPr>
              <a:t>PPWeek25 email signature</a:t>
            </a:r>
            <a:r>
              <a:rPr lang="en-US" sz="1400" dirty="0">
                <a:solidFill>
                  <a:srgbClr val="333333"/>
                </a:solidFill>
                <a:latin typeface="Didact Gothic"/>
                <a:ea typeface="Calibri"/>
                <a:cs typeface="Times New Roman"/>
              </a:rPr>
              <a:t> image to your emails during September to November</a:t>
            </a:r>
          </a:p>
          <a:p>
            <a:pPr marL="285750" indent="-285750">
              <a:lnSpc>
                <a:spcPct val="107000"/>
              </a:lnSpc>
              <a:spcAft>
                <a:spcPts val="800"/>
              </a:spcAft>
              <a:buFont typeface="Arial" panose="020B0604020202020204" pitchFamily="34" charset="0"/>
              <a:buChar char="•"/>
            </a:pPr>
            <a:r>
              <a:rPr lang="en-US" sz="1400" dirty="0">
                <a:solidFill>
                  <a:srgbClr val="333333"/>
                </a:solidFill>
                <a:latin typeface="Didact Gothic"/>
                <a:ea typeface="Calibri"/>
                <a:cs typeface="Times New Roman"/>
              </a:rPr>
              <a:t>Using the </a:t>
            </a:r>
            <a:r>
              <a:rPr lang="en-US" sz="1400" dirty="0">
                <a:solidFill>
                  <a:srgbClr val="333333"/>
                </a:solidFill>
                <a:latin typeface="Didact Gothic"/>
                <a:ea typeface="Calibri"/>
                <a:cs typeface="Times New Roman"/>
                <a:hlinkClick r:id="rId2"/>
              </a:rPr>
              <a:t>PPWeek25 Teams backgrounds</a:t>
            </a:r>
            <a:r>
              <a:rPr lang="en-US" sz="1400" dirty="0">
                <a:solidFill>
                  <a:srgbClr val="333333"/>
                </a:solidFill>
                <a:latin typeface="Didact Gothic"/>
                <a:ea typeface="Calibri"/>
                <a:cs typeface="Times New Roman"/>
              </a:rPr>
              <a:t> during October and November</a:t>
            </a:r>
          </a:p>
          <a:p>
            <a:pPr marL="285750" indent="-285750">
              <a:lnSpc>
                <a:spcPct val="107000"/>
              </a:lnSpc>
              <a:spcAft>
                <a:spcPts val="800"/>
              </a:spcAft>
              <a:buFont typeface="Arial" panose="020B0604020202020204" pitchFamily="34" charset="0"/>
              <a:buChar char="•"/>
            </a:pPr>
            <a:r>
              <a:rPr lang="en-US" sz="1400" dirty="0">
                <a:solidFill>
                  <a:srgbClr val="333333"/>
                </a:solidFill>
                <a:latin typeface="Didact Gothic" panose="00000500000000000000" pitchFamily="2" charset="0"/>
                <a:ea typeface="Calibri" panose="020F0502020204030204" pitchFamily="34" charset="0"/>
                <a:cs typeface="Times New Roman"/>
              </a:rPr>
              <a:t>Encourage people to join the PPN to be part of the movement for a more psychological NHS</a:t>
            </a:r>
          </a:p>
          <a:p>
            <a:pPr marL="285750" indent="-285750">
              <a:lnSpc>
                <a:spcPct val="107000"/>
              </a:lnSpc>
              <a:spcAft>
                <a:spcPts val="800"/>
              </a:spcAft>
              <a:buFont typeface="Arial" panose="020B0604020202020204" pitchFamily="34" charset="0"/>
              <a:buChar char="•"/>
            </a:pPr>
            <a:r>
              <a:rPr lang="en-US" sz="1400" dirty="0">
                <a:solidFill>
                  <a:srgbClr val="333333"/>
                </a:solidFill>
                <a:effectLst/>
                <a:latin typeface="Didact Gothic" panose="00000500000000000000" pitchFamily="2" charset="0"/>
                <a:ea typeface="Calibri" panose="020F0502020204030204" pitchFamily="34" charset="0"/>
                <a:cs typeface="Times New Roman"/>
              </a:rPr>
              <a:t>Developing creative and authentic local content to promote Psychological Professions Week across your platforms</a:t>
            </a:r>
            <a:endParaRPr lang="en-US" sz="1400" dirty="0">
              <a:latin typeface="Didact Gothic" panose="00000500000000000000" pitchFamily="2" charset="0"/>
              <a:cs typeface="Calibri"/>
            </a:endParaRPr>
          </a:p>
          <a:p>
            <a:pPr marL="285750" indent="-285750">
              <a:lnSpc>
                <a:spcPct val="107000"/>
              </a:lnSpc>
              <a:spcAft>
                <a:spcPts val="800"/>
              </a:spcAft>
              <a:buFont typeface="Arial" panose="020B0604020202020204" pitchFamily="34" charset="0"/>
              <a:buChar char="•"/>
            </a:pPr>
            <a:r>
              <a:rPr lang="en-US" sz="1400" dirty="0">
                <a:solidFill>
                  <a:srgbClr val="333333"/>
                </a:solidFill>
                <a:effectLst/>
                <a:latin typeface="Didact Gothic" panose="00000500000000000000" pitchFamily="2" charset="0"/>
                <a:ea typeface="Calibri" panose="020F0502020204030204" pitchFamily="34" charset="0"/>
                <a:cs typeface="Times New Roman"/>
              </a:rPr>
              <a:t>This can include profiling and telling the stories of </a:t>
            </a:r>
            <a:r>
              <a:rPr lang="en-US" sz="1400" dirty="0">
                <a:solidFill>
                  <a:srgbClr val="333333"/>
                </a:solidFill>
                <a:latin typeface="Didact Gothic" panose="00000500000000000000" pitchFamily="2" charset="0"/>
                <a:ea typeface="Calibri" panose="020F0502020204030204" pitchFamily="34" charset="0"/>
                <a:cs typeface="Times New Roman"/>
              </a:rPr>
              <a:t>psychological professionals, service users who have benefited from their services, sharing job and career opportunities that are available, creating </a:t>
            </a:r>
            <a:r>
              <a:rPr lang="en-US" sz="1400" dirty="0">
                <a:solidFill>
                  <a:srgbClr val="333333"/>
                </a:solidFill>
                <a:effectLst/>
                <a:latin typeface="Didact Gothic" panose="00000500000000000000" pitchFamily="2" charset="0"/>
                <a:ea typeface="Calibri" panose="020F0502020204030204" pitchFamily="34" charset="0"/>
                <a:cs typeface="Times New Roman"/>
              </a:rPr>
              <a:t>blogs, posting on social media, </a:t>
            </a:r>
            <a:r>
              <a:rPr lang="en-US" sz="1400" dirty="0">
                <a:solidFill>
                  <a:srgbClr val="333333"/>
                </a:solidFill>
                <a:latin typeface="Didact Gothic" panose="00000500000000000000" pitchFamily="2" charset="0"/>
                <a:ea typeface="Calibri" panose="020F0502020204030204" pitchFamily="34" charset="0"/>
                <a:cs typeface="Times New Roman"/>
              </a:rPr>
              <a:t>developing </a:t>
            </a:r>
            <a:r>
              <a:rPr lang="en-US" sz="1400" dirty="0">
                <a:solidFill>
                  <a:srgbClr val="333333"/>
                </a:solidFill>
                <a:effectLst/>
                <a:latin typeface="Didact Gothic" panose="00000500000000000000" pitchFamily="2" charset="0"/>
                <a:ea typeface="Calibri" panose="020F0502020204030204" pitchFamily="34" charset="0"/>
                <a:cs typeface="Times New Roman"/>
              </a:rPr>
              <a:t>local news stories, running virtual or face to face events.</a:t>
            </a:r>
            <a:endParaRPr lang="en-US" sz="1600" dirty="0">
              <a:effectLst/>
              <a:latin typeface="Didact Gothic" panose="00000500000000000000" pitchFamily="2" charset="0"/>
              <a:ea typeface="Calibri" panose="020F0502020204030204" pitchFamily="34" charset="0"/>
              <a:cs typeface="Times New Roman" panose="02020603050405020304" pitchFamily="18" charset="0"/>
            </a:endParaRPr>
          </a:p>
        </p:txBody>
      </p:sp>
      <p:grpSp>
        <p:nvGrpSpPr>
          <p:cNvPr id="4" name="Group 3">
            <a:extLst>
              <a:ext uri="{FF2B5EF4-FFF2-40B4-BE49-F238E27FC236}">
                <a16:creationId xmlns:a16="http://schemas.microsoft.com/office/drawing/2014/main" id="{0B212E8D-9BCA-E61E-4972-AFE1EC2CCED3}"/>
              </a:ext>
              <a:ext uri="{C183D7F6-B498-43B3-948B-1728B52AA6E4}">
                <adec:decorative xmlns:adec="http://schemas.microsoft.com/office/drawing/2017/decorative" val="1"/>
              </a:ext>
            </a:extLst>
          </p:cNvPr>
          <p:cNvGrpSpPr/>
          <p:nvPr/>
        </p:nvGrpSpPr>
        <p:grpSpPr>
          <a:xfrm>
            <a:off x="0" y="4271041"/>
            <a:ext cx="9721358" cy="705558"/>
            <a:chOff x="0" y="4271041"/>
            <a:chExt cx="9721358" cy="705558"/>
          </a:xfrm>
        </p:grpSpPr>
        <p:sp>
          <p:nvSpPr>
            <p:cNvPr id="7" name="TextBox 6">
              <a:extLst>
                <a:ext uri="{FF2B5EF4-FFF2-40B4-BE49-F238E27FC236}">
                  <a16:creationId xmlns:a16="http://schemas.microsoft.com/office/drawing/2014/main" id="{B7412B30-AD8A-DF49-B21F-C4E7BB1C787B}"/>
                </a:ext>
              </a:extLst>
            </p:cNvPr>
            <p:cNvSpPr txBox="1"/>
            <p:nvPr/>
          </p:nvSpPr>
          <p:spPr>
            <a:xfrm>
              <a:off x="311400" y="4587659"/>
              <a:ext cx="4329755" cy="369332"/>
            </a:xfrm>
            <a:prstGeom prst="rect">
              <a:avLst/>
            </a:prstGeom>
            <a:noFill/>
          </p:spPr>
          <p:txBody>
            <a:bodyPr wrap="square" lIns="91440" tIns="45720" rIns="91440" bIns="45720" rtlCol="0" anchor="t">
              <a:spAutoFit/>
            </a:bodyPr>
            <a:lstStyle/>
            <a:p>
              <a:r>
                <a:rPr lang="en-GB" sz="1800" dirty="0">
                  <a:solidFill>
                    <a:srgbClr val="7030A0"/>
                  </a:solidFill>
                  <a:latin typeface="Century Gothic" panose="020B0502020202020204" pitchFamily="34" charset="0"/>
                </a:rPr>
                <a:t>#PsychologicalProfessionsWeek2025 </a:t>
              </a:r>
              <a:endParaRPr lang="en-US" sz="1800" dirty="0">
                <a:solidFill>
                  <a:srgbClr val="7030A0"/>
                </a:solidFill>
                <a:latin typeface="Century Gothic" panose="020B0502020202020204" pitchFamily="34" charset="0"/>
              </a:endParaRPr>
            </a:p>
          </p:txBody>
        </p:sp>
        <p:sp>
          <p:nvSpPr>
            <p:cNvPr id="9" name="TextBox 8">
              <a:extLst>
                <a:ext uri="{FF2B5EF4-FFF2-40B4-BE49-F238E27FC236}">
                  <a16:creationId xmlns:a16="http://schemas.microsoft.com/office/drawing/2014/main" id="{9DDB0C37-7772-C1C1-BD9E-7E2467BD763B}"/>
                </a:ext>
              </a:extLst>
            </p:cNvPr>
            <p:cNvSpPr txBox="1"/>
            <p:nvPr/>
          </p:nvSpPr>
          <p:spPr>
            <a:xfrm>
              <a:off x="7250460" y="4607267"/>
              <a:ext cx="2470898" cy="369332"/>
            </a:xfrm>
            <a:prstGeom prst="rect">
              <a:avLst/>
            </a:prstGeom>
            <a:noFill/>
          </p:spPr>
          <p:txBody>
            <a:bodyPr wrap="square" lIns="91440" tIns="45720" rIns="91440" bIns="45720" rtlCol="0" anchor="t">
              <a:spAutoFit/>
            </a:bodyPr>
            <a:lstStyle/>
            <a:p>
              <a:r>
                <a:rPr lang="en-GB" sz="1800" dirty="0">
                  <a:solidFill>
                    <a:srgbClr val="7030A0"/>
                  </a:solidFill>
                  <a:latin typeface="Century Gothic" panose="020B0502020202020204" pitchFamily="34" charset="0"/>
                </a:rPr>
                <a:t>#PPWeek25 </a:t>
              </a:r>
              <a:endParaRPr lang="en-US" sz="1800" dirty="0">
                <a:solidFill>
                  <a:srgbClr val="7030A0"/>
                </a:solidFill>
                <a:latin typeface="Century Gothic" panose="020B0502020202020204" pitchFamily="34" charset="0"/>
              </a:endParaRPr>
            </a:p>
          </p:txBody>
        </p:sp>
        <p:cxnSp>
          <p:nvCxnSpPr>
            <p:cNvPr id="12" name="Straight Connector 11">
              <a:extLst>
                <a:ext uri="{FF2B5EF4-FFF2-40B4-BE49-F238E27FC236}">
                  <a16:creationId xmlns:a16="http://schemas.microsoft.com/office/drawing/2014/main" id="{56A3A807-BFB3-DCB3-97B6-F575B9A45B3D}"/>
                </a:ext>
              </a:extLst>
            </p:cNvPr>
            <p:cNvCxnSpPr>
              <a:cxnSpLocks/>
            </p:cNvCxnSpPr>
            <p:nvPr/>
          </p:nvCxnSpPr>
          <p:spPr>
            <a:xfrm>
              <a:off x="0" y="4410634"/>
              <a:ext cx="9144000" cy="0"/>
            </a:xfrm>
            <a:prstGeom prst="line">
              <a:avLst/>
            </a:prstGeom>
            <a:ln w="762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7F722F44-3CB8-E9F8-1027-71BF65288A7F}"/>
                </a:ext>
              </a:extLst>
            </p:cNvPr>
            <p:cNvCxnSpPr>
              <a:cxnSpLocks/>
            </p:cNvCxnSpPr>
            <p:nvPr/>
          </p:nvCxnSpPr>
          <p:spPr>
            <a:xfrm>
              <a:off x="0" y="4271041"/>
              <a:ext cx="9144000" cy="0"/>
            </a:xfrm>
            <a:prstGeom prst="line">
              <a:avLst/>
            </a:prstGeom>
            <a:ln w="76200">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grpSp>
      <p:pic>
        <p:nvPicPr>
          <p:cNvPr id="3" name="Picture 2">
            <a:extLst>
              <a:ext uri="{FF2B5EF4-FFF2-40B4-BE49-F238E27FC236}">
                <a16:creationId xmlns:a16="http://schemas.microsoft.com/office/drawing/2014/main" id="{D24891DA-8D47-3576-07BF-DF10D79132C8}"/>
              </a:ext>
            </a:extLst>
          </p:cNvPr>
          <p:cNvPicPr>
            <a:picLocks noChangeAspect="1"/>
          </p:cNvPicPr>
          <p:nvPr/>
        </p:nvPicPr>
        <p:blipFill>
          <a:blip r:embed="rId3"/>
          <a:stretch>
            <a:fillRect/>
          </a:stretch>
        </p:blipFill>
        <p:spPr>
          <a:xfrm>
            <a:off x="8021220" y="127472"/>
            <a:ext cx="936000" cy="939490"/>
          </a:xfrm>
          <a:prstGeom prst="rect">
            <a:avLst/>
          </a:prstGeom>
        </p:spPr>
      </p:pic>
    </p:spTree>
    <p:extLst>
      <p:ext uri="{BB962C8B-B14F-4D97-AF65-F5344CB8AC3E}">
        <p14:creationId xmlns:p14="http://schemas.microsoft.com/office/powerpoint/2010/main" val="11706010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EE80FEAC-5DB7-4189-A738-7B42950A4250}"/>
              </a:ext>
            </a:extLst>
          </p:cNvPr>
          <p:cNvSpPr txBox="1">
            <a:spLocks noGrp="1"/>
          </p:cNvSpPr>
          <p:nvPr>
            <p:ph type="title" idx="4294967295"/>
          </p:nvPr>
        </p:nvSpPr>
        <p:spPr>
          <a:xfrm>
            <a:off x="197738" y="218999"/>
            <a:ext cx="7632595" cy="58477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dirty="0">
                <a:ln>
                  <a:noFill/>
                </a:ln>
                <a:solidFill>
                  <a:srgbClr val="7030A0"/>
                </a:solidFill>
                <a:effectLst/>
                <a:uLnTx/>
                <a:uFillTx/>
                <a:latin typeface="Century Gothic"/>
                <a:ea typeface="+mn-ea"/>
                <a:cs typeface="+mn-cs"/>
              </a:rPr>
              <a:t>How to</a:t>
            </a:r>
            <a:r>
              <a:rPr lang="en-GB" sz="3200" b="1" dirty="0">
                <a:solidFill>
                  <a:srgbClr val="7030A0"/>
                </a:solidFill>
                <a:latin typeface="Century Gothic"/>
                <a:ea typeface="+mn-ea"/>
                <a:cs typeface="+mn-cs"/>
              </a:rPr>
              <a:t> be part of PPWeek25</a:t>
            </a:r>
            <a:endParaRPr kumimoji="0" lang="en-GB" sz="2800" b="0" i="0" u="none" strike="noStrike" kern="1200" cap="none" spc="0" normalizeH="0" baseline="0" noProof="0" dirty="0">
              <a:ln>
                <a:noFill/>
              </a:ln>
              <a:solidFill>
                <a:srgbClr val="7030A0"/>
              </a:solidFill>
              <a:effectLst>
                <a:outerShdw blurRad="38100" dist="38100" dir="2700000" algn="tl">
                  <a:srgbClr val="000000">
                    <a:alpha val="43137"/>
                  </a:srgbClr>
                </a:outerShdw>
              </a:effectLst>
              <a:uLnTx/>
              <a:uFillTx/>
              <a:latin typeface="Calibri" panose="020F0502020204030204"/>
              <a:ea typeface="+mn-ea"/>
              <a:cs typeface="+mn-cs"/>
            </a:endParaRPr>
          </a:p>
        </p:txBody>
      </p:sp>
      <p:sp>
        <p:nvSpPr>
          <p:cNvPr id="2" name="TextBox 1">
            <a:extLst>
              <a:ext uri="{FF2B5EF4-FFF2-40B4-BE49-F238E27FC236}">
                <a16:creationId xmlns:a16="http://schemas.microsoft.com/office/drawing/2014/main" id="{2CD88302-4157-9885-1236-DD1007E817D2}"/>
              </a:ext>
              <a:ext uri="{C183D7F6-B498-43B3-948B-1728B52AA6E4}">
                <adec:decorative xmlns:adec="http://schemas.microsoft.com/office/drawing/2017/decorative" val="1"/>
              </a:ext>
            </a:extLst>
          </p:cNvPr>
          <p:cNvSpPr txBox="1"/>
          <p:nvPr/>
        </p:nvSpPr>
        <p:spPr>
          <a:xfrm>
            <a:off x="358525" y="967527"/>
            <a:ext cx="8426949" cy="3987438"/>
          </a:xfrm>
          <a:prstGeom prst="rect">
            <a:avLst/>
          </a:prstGeom>
          <a:noFill/>
        </p:spPr>
        <p:txBody>
          <a:bodyPr wrap="square" lIns="91440" tIns="45720" rIns="91440" bIns="45720" anchor="t">
            <a:spAutoFit/>
          </a:bodyPr>
          <a:lstStyle/>
          <a:p>
            <a:pPr>
              <a:lnSpc>
                <a:spcPct val="107000"/>
              </a:lnSpc>
              <a:spcAft>
                <a:spcPts val="800"/>
              </a:spcAft>
            </a:pPr>
            <a:r>
              <a:rPr lang="en-GB" sz="1400" b="0" i="0" dirty="0">
                <a:solidFill>
                  <a:srgbClr val="333333"/>
                </a:solidFill>
                <a:effectLst/>
                <a:latin typeface="Didact Gothic"/>
              </a:rPr>
              <a:t>You can help us </a:t>
            </a:r>
            <a:r>
              <a:rPr lang="en-GB" sz="1400" dirty="0">
                <a:solidFill>
                  <a:srgbClr val="333333"/>
                </a:solidFill>
                <a:latin typeface="Didact Gothic"/>
              </a:rPr>
              <a:t>d</a:t>
            </a:r>
            <a:r>
              <a:rPr lang="en-GB" sz="1400" b="0" i="0" dirty="0">
                <a:solidFill>
                  <a:srgbClr val="333333"/>
                </a:solidFill>
                <a:effectLst/>
                <a:latin typeface="Didact Gothic"/>
              </a:rPr>
              <a:t>o this by:</a:t>
            </a:r>
            <a:endParaRPr lang="en-GB" sz="1400" dirty="0">
              <a:solidFill>
                <a:srgbClr val="333333"/>
              </a:solidFill>
              <a:latin typeface="Didact Gothic"/>
              <a:cs typeface="Calibri"/>
            </a:endParaRPr>
          </a:p>
          <a:p>
            <a:pPr marL="285750" indent="-285750">
              <a:lnSpc>
                <a:spcPct val="107000"/>
              </a:lnSpc>
              <a:spcAft>
                <a:spcPts val="800"/>
              </a:spcAft>
              <a:buFont typeface="Arial" panose="020B0604020202020204" pitchFamily="34" charset="0"/>
              <a:buChar char="•"/>
            </a:pPr>
            <a:r>
              <a:rPr lang="en-US" sz="1400" dirty="0">
                <a:solidFill>
                  <a:srgbClr val="333333"/>
                </a:solidFill>
                <a:effectLst/>
                <a:latin typeface="Didact Gothic"/>
                <a:ea typeface="Calibri" panose="020F0502020204030204" pitchFamily="34" charset="0"/>
                <a:cs typeface="Times New Roman"/>
              </a:rPr>
              <a:t>Sharing</a:t>
            </a:r>
            <a:r>
              <a:rPr lang="en-US" sz="1400" dirty="0">
                <a:solidFill>
                  <a:srgbClr val="333333"/>
                </a:solidFill>
                <a:latin typeface="Didact Gothic"/>
                <a:ea typeface="+mn-lt"/>
                <a:cs typeface="+mn-lt"/>
              </a:rPr>
              <a:t>, via your channels, networks and social media, the details of </a:t>
            </a:r>
            <a:r>
              <a:rPr lang="en-US" sz="1400" dirty="0">
                <a:solidFill>
                  <a:srgbClr val="333333"/>
                </a:solidFill>
                <a:effectLst/>
                <a:latin typeface="Didact Gothic"/>
                <a:ea typeface="+mn-lt"/>
                <a:cs typeface="+mn-lt"/>
              </a:rPr>
              <a:t>Psychological</a:t>
            </a:r>
            <a:r>
              <a:rPr lang="en-US" sz="1400" dirty="0">
                <a:solidFill>
                  <a:srgbClr val="333333"/>
                </a:solidFill>
                <a:latin typeface="Didact Gothic"/>
                <a:ea typeface="+mn-lt"/>
                <a:cs typeface="+mn-lt"/>
              </a:rPr>
              <a:t> Professions Week 2025, national webinar, regional events, local events, PPN website, key messages, communication assets and membership links.</a:t>
            </a:r>
          </a:p>
          <a:p>
            <a:pPr marL="0" indent="0">
              <a:buNone/>
            </a:pPr>
            <a:r>
              <a:rPr lang="en-US" sz="1400" dirty="0">
                <a:solidFill>
                  <a:srgbClr val="333333"/>
                </a:solidFill>
                <a:latin typeface="Didact Gothic"/>
                <a:ea typeface="Calibri" panose="020F0502020204030204" pitchFamily="34" charset="0"/>
                <a:cs typeface="Times New Roman"/>
              </a:rPr>
              <a:t>Don’t forget to share your activity with us. You can also tag </a:t>
            </a:r>
            <a:r>
              <a:rPr lang="en-US" sz="1400" b="0" i="0" u="none" strike="noStrike" baseline="0" dirty="0">
                <a:solidFill>
                  <a:srgbClr val="333333"/>
                </a:solidFill>
                <a:latin typeface="Didact Gothic"/>
              </a:rPr>
              <a:t>relevant regional PPN accounts on various social media platforms:</a:t>
            </a:r>
          </a:p>
          <a:p>
            <a:r>
              <a:rPr lang="en-GB" sz="1400" dirty="0">
                <a:latin typeface="Didact Gothic" panose="00000500000000000000" pitchFamily="2" charset="0"/>
                <a:ea typeface="+mn-lt"/>
                <a:cs typeface="+mn-lt"/>
                <a:hlinkClick r:id="rId3"/>
              </a:rPr>
              <a:t>Psychological Professions Network North West | LinkedIn</a:t>
            </a:r>
            <a:endParaRPr lang="en-GB" sz="1400" dirty="0">
              <a:latin typeface="Didact Gothic" panose="00000500000000000000" pitchFamily="2" charset="0"/>
              <a:ea typeface="+mn-lt"/>
              <a:cs typeface="+mn-lt"/>
            </a:endParaRPr>
          </a:p>
          <a:p>
            <a:r>
              <a:rPr lang="en-GB" sz="1400" dirty="0">
                <a:latin typeface="Didact Gothic"/>
                <a:hlinkClick r:id="rId4" tooltip="Original URL: https://www.linkedin.com/company/psychological-professions-network-midlands/. Click or tap if you trust this link."/>
              </a:rPr>
              <a:t>Psychological Professions Network Midlands </a:t>
            </a:r>
            <a:r>
              <a:rPr lang="en-GB" sz="1400" dirty="0">
                <a:latin typeface="Didact Gothic"/>
                <a:ea typeface="+mn-lt"/>
                <a:cs typeface="+mn-lt"/>
                <a:hlinkClick r:id="rId4"/>
              </a:rPr>
              <a:t>| </a:t>
            </a:r>
            <a:r>
              <a:rPr lang="en-GB" sz="1400" dirty="0">
                <a:latin typeface="Didact Gothic"/>
                <a:hlinkClick r:id="rId4" tooltip="Original URL: https://www.linkedin.com/company/psychological-professions-network-midlands/. Click or tap if you trust this link."/>
              </a:rPr>
              <a:t>LinkedIn</a:t>
            </a:r>
            <a:endParaRPr lang="en-US" sz="1400" dirty="0">
              <a:latin typeface="Didact Gothic"/>
              <a:ea typeface="+mn-lt"/>
              <a:cs typeface="+mn-lt"/>
            </a:endParaRPr>
          </a:p>
          <a:p>
            <a:r>
              <a:rPr lang="en-GB" sz="1400" dirty="0">
                <a:latin typeface="Didact Gothic" panose="00000500000000000000" pitchFamily="2" charset="0"/>
                <a:hlinkClick r:id="rId5"/>
              </a:rPr>
              <a:t>Psychological Professions Network South West| LinkedIn</a:t>
            </a:r>
            <a:endParaRPr lang="en-GB" sz="1400" dirty="0">
              <a:latin typeface="Didact Gothic" panose="00000500000000000000" pitchFamily="2" charset="0"/>
            </a:endParaRPr>
          </a:p>
          <a:p>
            <a:r>
              <a:rPr lang="en-GB" sz="1400" dirty="0">
                <a:latin typeface="Didact Gothic" panose="00000500000000000000" pitchFamily="2" charset="0"/>
                <a:hlinkClick r:id="rId6"/>
              </a:rPr>
              <a:t>Psychological Professions Network London | LinkedIn</a:t>
            </a:r>
            <a:endParaRPr lang="en-GB" sz="1400" dirty="0">
              <a:latin typeface="Didact Gothic" panose="00000500000000000000" pitchFamily="2" charset="0"/>
            </a:endParaRPr>
          </a:p>
          <a:p>
            <a:r>
              <a:rPr lang="en-GB" sz="1400" dirty="0">
                <a:latin typeface="Didact Gothic" panose="00000500000000000000" pitchFamily="2" charset="0"/>
                <a:hlinkClick r:id="rId7"/>
              </a:rPr>
              <a:t>Psychological Professions Network East of England | LinkedIn</a:t>
            </a:r>
            <a:endParaRPr lang="en-GB" sz="1400" dirty="0">
              <a:latin typeface="Didact Gothic" panose="00000500000000000000" pitchFamily="2" charset="0"/>
            </a:endParaRPr>
          </a:p>
          <a:p>
            <a:r>
              <a:rPr lang="en-GB" sz="1400" dirty="0">
                <a:latin typeface="Didact Gothic" panose="00000500000000000000" pitchFamily="2" charset="0"/>
                <a:hlinkClick r:id="rId8"/>
              </a:rPr>
              <a:t>Psychological Professions Network North East and Yorkshire | LinkedIn</a:t>
            </a:r>
            <a:endParaRPr lang="en-GB" sz="1400" dirty="0">
              <a:latin typeface="Didact Gothic" panose="00000500000000000000" pitchFamily="2" charset="0"/>
            </a:endParaRPr>
          </a:p>
          <a:p>
            <a:endParaRPr lang="en-GB" sz="600" dirty="0">
              <a:latin typeface="Century Gothic" panose="020B0502020202020204" pitchFamily="34" charset="0"/>
            </a:endParaRPr>
          </a:p>
          <a:p>
            <a:r>
              <a:rPr lang="en-US" sz="1400" b="0" i="0" u="none" strike="noStrike" baseline="0" dirty="0">
                <a:solidFill>
                  <a:srgbClr val="333333"/>
                </a:solidFill>
                <a:latin typeface="Century Gothic"/>
              </a:rPr>
              <a:t>Please use the hashtag </a:t>
            </a:r>
            <a:r>
              <a:rPr lang="en-US" sz="1400" b="1" i="0" u="none" strike="noStrike" baseline="0" dirty="0">
                <a:solidFill>
                  <a:srgbClr val="333333"/>
                </a:solidFill>
                <a:latin typeface="Century Gothic"/>
              </a:rPr>
              <a:t>#</a:t>
            </a:r>
            <a:r>
              <a:rPr lang="en-US" sz="1400" b="1" dirty="0">
                <a:solidFill>
                  <a:srgbClr val="333333"/>
                </a:solidFill>
                <a:latin typeface="Century Gothic"/>
              </a:rPr>
              <a:t>PPWeek25</a:t>
            </a:r>
            <a:r>
              <a:rPr lang="en-US" sz="1400" b="1" i="0" u="none" strike="noStrike" baseline="0" dirty="0">
                <a:solidFill>
                  <a:srgbClr val="333333"/>
                </a:solidFill>
                <a:latin typeface="Century Gothic"/>
              </a:rPr>
              <a:t> or </a:t>
            </a:r>
            <a:r>
              <a:rPr lang="en-US" sz="1400" b="1" dirty="0">
                <a:solidFill>
                  <a:srgbClr val="333333"/>
                </a:solidFill>
                <a:latin typeface="Century Gothic"/>
              </a:rPr>
              <a:t>#PsychologicalProfessionsWeek2025 </a:t>
            </a:r>
            <a:r>
              <a:rPr lang="en-US" sz="1400" b="0" i="0" u="none" strike="noStrike" baseline="0" dirty="0">
                <a:solidFill>
                  <a:srgbClr val="333333"/>
                </a:solidFill>
                <a:latin typeface="Century Gothic"/>
              </a:rPr>
              <a:t>in all posts.</a:t>
            </a:r>
            <a:endParaRPr lang="en-GB" sz="1400" dirty="0">
              <a:solidFill>
                <a:srgbClr val="333333"/>
              </a:solidFill>
              <a:latin typeface="Century Gothic"/>
              <a:ea typeface="Calibri" panose="020F0502020204030204" pitchFamily="34" charset="0"/>
              <a:cs typeface="Arial"/>
            </a:endParaRPr>
          </a:p>
          <a:p>
            <a:pPr marL="285750" indent="-285750">
              <a:lnSpc>
                <a:spcPct val="107000"/>
              </a:lnSpc>
              <a:spcAft>
                <a:spcPts val="800"/>
              </a:spcAft>
              <a:buFont typeface="Arial" panose="020B0604020202020204" pitchFamily="34" charset="0"/>
              <a:buChar char="•"/>
            </a:pPr>
            <a:endParaRPr lang="en-US" sz="1600" dirty="0">
              <a:effectLst/>
              <a:latin typeface="Didact Gothic"/>
              <a:ea typeface="+mn-lt"/>
              <a:cs typeface="+mn-lt"/>
            </a:endParaRPr>
          </a:p>
          <a:p>
            <a:pPr marL="285750" indent="-285750">
              <a:lnSpc>
                <a:spcPct val="107000"/>
              </a:lnSpc>
              <a:spcAft>
                <a:spcPts val="800"/>
              </a:spcAft>
              <a:buFont typeface="Arial" panose="020B0604020202020204" pitchFamily="34" charset="0"/>
              <a:buChar char="•"/>
            </a:pPr>
            <a:endParaRPr lang="en-US" sz="1600" dirty="0">
              <a:effectLst/>
              <a:latin typeface="Didact Gothic" panose="00000500000000000000" pitchFamily="2" charset="0"/>
              <a:ea typeface="Calibri" panose="020F0502020204030204" pitchFamily="34" charset="0"/>
              <a:cs typeface="Times New Roman" panose="02020603050405020304" pitchFamily="18" charset="0"/>
            </a:endParaRPr>
          </a:p>
        </p:txBody>
      </p:sp>
      <p:grpSp>
        <p:nvGrpSpPr>
          <p:cNvPr id="4" name="Group 3">
            <a:extLst>
              <a:ext uri="{FF2B5EF4-FFF2-40B4-BE49-F238E27FC236}">
                <a16:creationId xmlns:a16="http://schemas.microsoft.com/office/drawing/2014/main" id="{0B212E8D-9BCA-E61E-4972-AFE1EC2CCED3}"/>
              </a:ext>
              <a:ext uri="{C183D7F6-B498-43B3-948B-1728B52AA6E4}">
                <adec:decorative xmlns:adec="http://schemas.microsoft.com/office/drawing/2017/decorative" val="1"/>
              </a:ext>
            </a:extLst>
          </p:cNvPr>
          <p:cNvGrpSpPr/>
          <p:nvPr/>
        </p:nvGrpSpPr>
        <p:grpSpPr>
          <a:xfrm>
            <a:off x="0" y="4271041"/>
            <a:ext cx="9721358" cy="705558"/>
            <a:chOff x="0" y="4271041"/>
            <a:chExt cx="9721358" cy="705558"/>
          </a:xfrm>
        </p:grpSpPr>
        <p:sp>
          <p:nvSpPr>
            <p:cNvPr id="7" name="TextBox 6">
              <a:extLst>
                <a:ext uri="{FF2B5EF4-FFF2-40B4-BE49-F238E27FC236}">
                  <a16:creationId xmlns:a16="http://schemas.microsoft.com/office/drawing/2014/main" id="{B7412B30-AD8A-DF49-B21F-C4E7BB1C787B}"/>
                </a:ext>
              </a:extLst>
            </p:cNvPr>
            <p:cNvSpPr txBox="1"/>
            <p:nvPr/>
          </p:nvSpPr>
          <p:spPr>
            <a:xfrm>
              <a:off x="311400" y="4587659"/>
              <a:ext cx="4329755" cy="369332"/>
            </a:xfrm>
            <a:prstGeom prst="rect">
              <a:avLst/>
            </a:prstGeom>
            <a:noFill/>
          </p:spPr>
          <p:txBody>
            <a:bodyPr wrap="square" lIns="91440" tIns="45720" rIns="91440" bIns="45720" rtlCol="0" anchor="t">
              <a:spAutoFit/>
            </a:bodyPr>
            <a:lstStyle/>
            <a:p>
              <a:r>
                <a:rPr lang="en-GB" sz="1800" dirty="0">
                  <a:solidFill>
                    <a:srgbClr val="7030A0"/>
                  </a:solidFill>
                  <a:latin typeface="Century Gothic" panose="020B0502020202020204" pitchFamily="34" charset="0"/>
                </a:rPr>
                <a:t>#PsychologicalProfessionsWeek2025 </a:t>
              </a:r>
              <a:endParaRPr lang="en-US" sz="1800" dirty="0">
                <a:solidFill>
                  <a:srgbClr val="7030A0"/>
                </a:solidFill>
                <a:latin typeface="Century Gothic" panose="020B0502020202020204" pitchFamily="34" charset="0"/>
              </a:endParaRPr>
            </a:p>
          </p:txBody>
        </p:sp>
        <p:sp>
          <p:nvSpPr>
            <p:cNvPr id="9" name="TextBox 8">
              <a:extLst>
                <a:ext uri="{FF2B5EF4-FFF2-40B4-BE49-F238E27FC236}">
                  <a16:creationId xmlns:a16="http://schemas.microsoft.com/office/drawing/2014/main" id="{9DDB0C37-7772-C1C1-BD9E-7E2467BD763B}"/>
                </a:ext>
              </a:extLst>
            </p:cNvPr>
            <p:cNvSpPr txBox="1"/>
            <p:nvPr/>
          </p:nvSpPr>
          <p:spPr>
            <a:xfrm>
              <a:off x="7250460" y="4607267"/>
              <a:ext cx="2470898" cy="369332"/>
            </a:xfrm>
            <a:prstGeom prst="rect">
              <a:avLst/>
            </a:prstGeom>
            <a:noFill/>
          </p:spPr>
          <p:txBody>
            <a:bodyPr wrap="square" lIns="91440" tIns="45720" rIns="91440" bIns="45720" rtlCol="0" anchor="t">
              <a:spAutoFit/>
            </a:bodyPr>
            <a:lstStyle/>
            <a:p>
              <a:r>
                <a:rPr lang="en-GB" sz="1800" dirty="0">
                  <a:solidFill>
                    <a:srgbClr val="7030A0"/>
                  </a:solidFill>
                  <a:latin typeface="Century Gothic" panose="020B0502020202020204" pitchFamily="34" charset="0"/>
                </a:rPr>
                <a:t>#PPWeek25 </a:t>
              </a:r>
              <a:endParaRPr lang="en-US" sz="1800" dirty="0">
                <a:solidFill>
                  <a:srgbClr val="7030A0"/>
                </a:solidFill>
                <a:latin typeface="Century Gothic" panose="020B0502020202020204" pitchFamily="34" charset="0"/>
              </a:endParaRPr>
            </a:p>
          </p:txBody>
        </p:sp>
        <p:cxnSp>
          <p:nvCxnSpPr>
            <p:cNvPr id="12" name="Straight Connector 11">
              <a:extLst>
                <a:ext uri="{FF2B5EF4-FFF2-40B4-BE49-F238E27FC236}">
                  <a16:creationId xmlns:a16="http://schemas.microsoft.com/office/drawing/2014/main" id="{56A3A807-BFB3-DCB3-97B6-F575B9A45B3D}"/>
                </a:ext>
              </a:extLst>
            </p:cNvPr>
            <p:cNvCxnSpPr>
              <a:cxnSpLocks/>
            </p:cNvCxnSpPr>
            <p:nvPr/>
          </p:nvCxnSpPr>
          <p:spPr>
            <a:xfrm>
              <a:off x="0" y="4410634"/>
              <a:ext cx="9144000" cy="0"/>
            </a:xfrm>
            <a:prstGeom prst="line">
              <a:avLst/>
            </a:prstGeom>
            <a:ln w="762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7F722F44-3CB8-E9F8-1027-71BF65288A7F}"/>
                </a:ext>
              </a:extLst>
            </p:cNvPr>
            <p:cNvCxnSpPr>
              <a:cxnSpLocks/>
            </p:cNvCxnSpPr>
            <p:nvPr/>
          </p:nvCxnSpPr>
          <p:spPr>
            <a:xfrm>
              <a:off x="0" y="4271041"/>
              <a:ext cx="9144000" cy="0"/>
            </a:xfrm>
            <a:prstGeom prst="line">
              <a:avLst/>
            </a:prstGeom>
            <a:ln w="76200">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grpSp>
      <p:pic>
        <p:nvPicPr>
          <p:cNvPr id="3" name="Picture 2">
            <a:extLst>
              <a:ext uri="{FF2B5EF4-FFF2-40B4-BE49-F238E27FC236}">
                <a16:creationId xmlns:a16="http://schemas.microsoft.com/office/drawing/2014/main" id="{90FA4415-1B3D-421F-49DA-DFAEE986D5DF}"/>
              </a:ext>
            </a:extLst>
          </p:cNvPr>
          <p:cNvPicPr>
            <a:picLocks noChangeAspect="1"/>
          </p:cNvPicPr>
          <p:nvPr/>
        </p:nvPicPr>
        <p:blipFill>
          <a:blip r:embed="rId9"/>
          <a:stretch>
            <a:fillRect/>
          </a:stretch>
        </p:blipFill>
        <p:spPr>
          <a:xfrm>
            <a:off x="8021220" y="127472"/>
            <a:ext cx="936000" cy="939490"/>
          </a:xfrm>
          <a:prstGeom prst="rect">
            <a:avLst/>
          </a:prstGeom>
        </p:spPr>
      </p:pic>
    </p:spTree>
    <p:extLst>
      <p:ext uri="{BB962C8B-B14F-4D97-AF65-F5344CB8AC3E}">
        <p14:creationId xmlns:p14="http://schemas.microsoft.com/office/powerpoint/2010/main" val="277406006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9cae19cf-cfe3-41a4-a6d7-cfdc75e5184d">
      <Terms xmlns="http://schemas.microsoft.com/office/infopath/2007/PartnerControls"/>
    </lcf76f155ced4ddcb4097134ff3c332f>
    <_ip_UnifiedCompliancePolicyProperties xmlns="3df05c99-492f-45c1-9071-9b56d96d89db" xsi:nil="true"/>
    <TaxCatchAll xmlns="3df05c99-492f-45c1-9071-9b56d96d89db" xsi:nil="true"/>
    <_ip_UnifiedCompliancePolicyUIAction xmlns="3df05c99-492f-45c1-9071-9b56d96d89db"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B8CD15460479AF4C9FD9C267FFDEA72B" ma:contentTypeVersion="15" ma:contentTypeDescription="Create a new document." ma:contentTypeScope="" ma:versionID="9529299c9cbc4c00281d42403bd548e5">
  <xsd:schema xmlns:xsd="http://www.w3.org/2001/XMLSchema" xmlns:xs="http://www.w3.org/2001/XMLSchema" xmlns:p="http://schemas.microsoft.com/office/2006/metadata/properties" xmlns:ns2="9cae19cf-cfe3-41a4-a6d7-cfdc75e5184d" xmlns:ns3="3df05c99-492f-45c1-9071-9b56d96d89db" targetNamespace="http://schemas.microsoft.com/office/2006/metadata/properties" ma:root="true" ma:fieldsID="c7447db0a0d7b1f438d6b33e425845b0" ns2:_="" ns3:_="">
    <xsd:import namespace="9cae19cf-cfe3-41a4-a6d7-cfdc75e5184d"/>
    <xsd:import namespace="3df05c99-492f-45c1-9071-9b56d96d89db"/>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3:_ip_UnifiedCompliancePolicyProperties" minOccurs="0"/>
                <xsd:element ref="ns3:_ip_UnifiedCompliancePolicyUIAction"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cae19cf-cfe3-41a4-a6d7-cfdc75e5184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19" nillable="true" ma:taxonomy="true" ma:internalName="lcf76f155ced4ddcb4097134ff3c332f" ma:taxonomyFieldName="MediaServiceImageTags" ma:displayName="Image Tags" ma:readOnly="false" ma:fieldId="{5cf76f15-5ced-4ddc-b409-7134ff3c332f}" ma:taxonomyMulti="true" ma:sspId="2c8d5fda-b97d-42c6-97e2-f76465e161c0" ma:termSetId="09814cd3-568e-fe90-9814-8d621ff8fb84" ma:anchorId="fba54fb3-c3e1-fe81-a776-ca4b69148c4d" ma:open="true" ma:isKeyword="false">
      <xsd:complexType>
        <xsd:sequence>
          <xsd:element ref="pc:Terms" minOccurs="0" maxOccurs="1"/>
        </xsd:sequence>
      </xsd:complexType>
    </xsd:element>
    <xsd:element name="MediaServiceOCR" ma:index="21" nillable="true" ma:displayName="Extracted Text" ma:internalName="MediaServiceOCR" ma:readOnly="true">
      <xsd:simpleType>
        <xsd:restriction base="dms:Note">
          <xsd:maxLength value="255"/>
        </xsd:restriction>
      </xsd:simpleType>
    </xsd:element>
    <xsd:element name="MediaServiceLocation" ma:index="22"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3df05c99-492f-45c1-9071-9b56d96d89db" elementFormDefault="qualified">
    <xsd:import namespace="http://schemas.microsoft.com/office/2006/documentManagement/types"/>
    <xsd:import namespace="http://schemas.microsoft.com/office/infopath/2007/PartnerControls"/>
    <xsd:element name="_ip_UnifiedCompliancePolicyProperties" ma:index="12" nillable="true" ma:displayName="Unified Compliance Policy Properties" ma:internalName="_ip_UnifiedCompliancePolicyProperties" ma:readOnly="false">
      <xsd:simpleType>
        <xsd:restriction base="dms:Note"/>
      </xsd:simpleType>
    </xsd:element>
    <xsd:element name="_ip_UnifiedCompliancePolicyUIAction" ma:index="13" nillable="true" ma:displayName="Unified Compliance Policy UI Action" ma:hidden="true" ma:internalName="_ip_UnifiedCompliancePolicyUIAction" ma:readOnly="false">
      <xsd:simpleType>
        <xsd:restriction base="dms:Text"/>
      </xsd:simpleType>
    </xsd:element>
    <xsd:element name="TaxCatchAll" ma:index="20" nillable="true" ma:displayName="Taxonomy Catch All Column" ma:hidden="true" ma:list="{e654342b-291b-40b5-9f48-7747dc5a970b}" ma:internalName="TaxCatchAll" ma:showField="CatchAllData" ma:web="3df05c99-492f-45c1-9071-9b56d96d89d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2749B2E-1478-4769-86CB-445AA09DEB1B}">
  <ds:schemaRefs>
    <ds:schemaRef ds:uri="http://purl.org/dc/elements/1.1/"/>
    <ds:schemaRef ds:uri="http://purl.org/dc/dcmitype/"/>
    <ds:schemaRef ds:uri="http://www.w3.org/XML/1998/namespace"/>
    <ds:schemaRef ds:uri="9cae19cf-cfe3-41a4-a6d7-cfdc75e5184d"/>
    <ds:schemaRef ds:uri="http://purl.org/dc/terms/"/>
    <ds:schemaRef ds:uri="http://schemas.microsoft.com/office/2006/metadata/properties"/>
    <ds:schemaRef ds:uri="http://schemas.openxmlformats.org/package/2006/metadata/core-properties"/>
    <ds:schemaRef ds:uri="http://schemas.microsoft.com/office/2006/documentManagement/types"/>
    <ds:schemaRef ds:uri="http://schemas.microsoft.com/office/infopath/2007/PartnerControls"/>
    <ds:schemaRef ds:uri="3df05c99-492f-45c1-9071-9b56d96d89db"/>
  </ds:schemaRefs>
</ds:datastoreItem>
</file>

<file path=customXml/itemProps2.xml><?xml version="1.0" encoding="utf-8"?>
<ds:datastoreItem xmlns:ds="http://schemas.openxmlformats.org/officeDocument/2006/customXml" ds:itemID="{0CC1A9B0-3863-4DA6-B8A1-F057DAB4A3EA}">
  <ds:schemaRefs>
    <ds:schemaRef ds:uri="http://schemas.microsoft.com/sharepoint/v3/contenttype/forms"/>
  </ds:schemaRefs>
</ds:datastoreItem>
</file>

<file path=customXml/itemProps3.xml><?xml version="1.0" encoding="utf-8"?>
<ds:datastoreItem xmlns:ds="http://schemas.openxmlformats.org/officeDocument/2006/customXml" ds:itemID="{159D3102-A776-4710-8540-BE23ACE301C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cae19cf-cfe3-41a4-a6d7-cfdc75e5184d"/>
    <ds:schemaRef ds:uri="3df05c99-492f-45c1-9071-9b56d96d89d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clbl:label id="{37c354b2-85b0-47f5-b222-07b48d774ee3}" enabled="0" method="" siteId="{37c354b2-85b0-47f5-b222-07b48d774ee3}" removed="1"/>
</clbl:labelList>
</file>

<file path=docProps/app.xml><?xml version="1.0" encoding="utf-8"?>
<Properties xmlns="http://schemas.openxmlformats.org/officeDocument/2006/extended-properties" xmlns:vt="http://schemas.openxmlformats.org/officeDocument/2006/docPropsVTypes">
  <Template>HEE</Template>
  <TotalTime>1752</TotalTime>
  <Words>1470</Words>
  <Application>Microsoft Office PowerPoint</Application>
  <PresentationFormat>On-screen Show (16:9)</PresentationFormat>
  <Paragraphs>150</Paragraphs>
  <Slides>14</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14</vt:i4>
      </vt:variant>
    </vt:vector>
  </HeadingPairs>
  <TitlesOfParts>
    <vt:vector size="20" baseType="lpstr">
      <vt:lpstr>Arial</vt:lpstr>
      <vt:lpstr>Calibri</vt:lpstr>
      <vt:lpstr>Calibri Light</vt:lpstr>
      <vt:lpstr>Century Gothic</vt:lpstr>
      <vt:lpstr>Didact Gothic</vt:lpstr>
      <vt:lpstr>Office Theme</vt:lpstr>
      <vt:lpstr>Psychological Professions Week 2025 Communication Pack  10 November 2025 – 14 November 2025</vt:lpstr>
      <vt:lpstr>What are the Psychological Professions?</vt:lpstr>
      <vt:lpstr>Background</vt:lpstr>
      <vt:lpstr>Psychological Professions Week 2025 - Objectives</vt:lpstr>
      <vt:lpstr>Psychological Professions Week 2025 - PPN Regional Events</vt:lpstr>
      <vt:lpstr>Psychological Professions Week 2025 Join in and be part of the movement for a more psychological NHS</vt:lpstr>
      <vt:lpstr>Psychological Professions Vision for England</vt:lpstr>
      <vt:lpstr>How to be part of PPWeek25</vt:lpstr>
      <vt:lpstr>How to be part of PPWeek25</vt:lpstr>
      <vt:lpstr>Key dates</vt:lpstr>
      <vt:lpstr>Audience </vt:lpstr>
      <vt:lpstr>Key messages</vt:lpstr>
      <vt:lpstr>Assets</vt:lpstr>
      <vt:lpstr>Further information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Studio Whatever</dc:creator>
  <cp:lastModifiedBy>STONEHAM, Jaclyn (NHS ENGLAND)</cp:lastModifiedBy>
  <cp:revision>263</cp:revision>
  <dcterms:created xsi:type="dcterms:W3CDTF">2021-04-06T16:42:50Z</dcterms:created>
  <dcterms:modified xsi:type="dcterms:W3CDTF">2025-10-07T10:59:49Z</dcterms:modified>
  <cp:contentStatus>Final</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0x010100B8CD15460479AF4C9FD9C267FFDEA72B</vt:lpwstr>
  </property>
  <property fmtid="{D5CDD505-2E9C-101B-9397-08002B2CF9AE}" pid="3" name="MediaServiceImageTags">
    <vt:lpwstr/>
  </property>
  <property fmtid="{D5CDD505-2E9C-101B-9397-08002B2CF9AE}" pid="4" name="_ExtendedDescription">
    <vt:lpwstr/>
  </property>
  <property fmtid="{D5CDD505-2E9C-101B-9397-08002B2CF9AE}" pid="5" name="_MarkAsFinal">
    <vt:bool>true</vt:bool>
  </property>
</Properties>
</file>